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9" r:id="rId2"/>
  </p:sldMasterIdLst>
  <p:notesMasterIdLst>
    <p:notesMasterId r:id="rId36"/>
  </p:notesMasterIdLst>
  <p:sldIdLst>
    <p:sldId id="256" r:id="rId3"/>
    <p:sldId id="282" r:id="rId4"/>
    <p:sldId id="257" r:id="rId5"/>
    <p:sldId id="348" r:id="rId6"/>
    <p:sldId id="329" r:id="rId7"/>
    <p:sldId id="326" r:id="rId8"/>
    <p:sldId id="328" r:id="rId9"/>
    <p:sldId id="327" r:id="rId10"/>
    <p:sldId id="367" r:id="rId11"/>
    <p:sldId id="355" r:id="rId12"/>
    <p:sldId id="349" r:id="rId13"/>
    <p:sldId id="283" r:id="rId14"/>
    <p:sldId id="339" r:id="rId15"/>
    <p:sldId id="260" r:id="rId16"/>
    <p:sldId id="317" r:id="rId17"/>
    <p:sldId id="276" r:id="rId18"/>
    <p:sldId id="364" r:id="rId19"/>
    <p:sldId id="365" r:id="rId20"/>
    <p:sldId id="316" r:id="rId21"/>
    <p:sldId id="272" r:id="rId22"/>
    <p:sldId id="262" r:id="rId23"/>
    <p:sldId id="350" r:id="rId24"/>
    <p:sldId id="366" r:id="rId25"/>
    <p:sldId id="263" r:id="rId26"/>
    <p:sldId id="273" r:id="rId27"/>
    <p:sldId id="264" r:id="rId28"/>
    <p:sldId id="318" r:id="rId29"/>
    <p:sldId id="266" r:id="rId30"/>
    <p:sldId id="351" r:id="rId31"/>
    <p:sldId id="284" r:id="rId32"/>
    <p:sldId id="362" r:id="rId33"/>
    <p:sldId id="280" r:id="rId34"/>
    <p:sldId id="269" r:id="rId3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00"/>
    <a:srgbClr val="0000FF"/>
    <a:srgbClr val="FFFF99"/>
    <a:srgbClr val="003300"/>
    <a:srgbClr val="66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94213" autoAdjust="0"/>
  </p:normalViewPr>
  <p:slideViewPr>
    <p:cSldViewPr>
      <p:cViewPr varScale="1">
        <p:scale>
          <a:sx n="109" d="100"/>
          <a:sy n="109" d="100"/>
        </p:scale>
        <p:origin x="2046" y="114"/>
      </p:cViewPr>
      <p:guideLst>
        <p:guide orient="horz" pos="2160"/>
        <p:guide pos="2880"/>
      </p:guideLst>
    </p:cSldViewPr>
  </p:slideViewPr>
  <p:outlineViewPr>
    <p:cViewPr>
      <p:scale>
        <a:sx n="33" d="100"/>
        <a:sy n="33" d="100"/>
      </p:scale>
      <p:origin x="0" y="-1507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zh-CN" alt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D50D7651-4567-4BD3-AEB0-369DBE10C1F8}" type="datetimeFigureOut">
              <a:rPr lang="zh-CN" altLang="en-US"/>
              <a:pPr>
                <a:defRPr/>
              </a:pPr>
              <a:t>2022-6-21</a:t>
            </a:fld>
            <a:endParaRPr lang="en-US" altLang="zh-CN"/>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BF2769EE-76B4-4EE2-8085-3A27A82B63A2}" type="slidenum">
              <a:rPr lang="zh-CN" altLang="en-US"/>
              <a:pPr>
                <a:defRPr/>
              </a:pPr>
              <a:t>‹#›</a:t>
            </a:fld>
            <a:endParaRPr lang="en-US" altLang="zh-CN"/>
          </a:p>
        </p:txBody>
      </p:sp>
    </p:spTree>
    <p:extLst>
      <p:ext uri="{BB962C8B-B14F-4D97-AF65-F5344CB8AC3E}">
        <p14:creationId xmlns:p14="http://schemas.microsoft.com/office/powerpoint/2010/main" val="3790253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03462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386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61797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322138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22</a:t>
            </a:fld>
            <a:endParaRPr lang="en-US" altLang="zh-CN"/>
          </a:p>
        </p:txBody>
      </p:sp>
    </p:spTree>
    <p:extLst>
      <p:ext uri="{BB962C8B-B14F-4D97-AF65-F5344CB8AC3E}">
        <p14:creationId xmlns:p14="http://schemas.microsoft.com/office/powerpoint/2010/main" val="426024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32123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45038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87676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27</a:t>
            </a:fld>
            <a:endParaRPr lang="en-US" altLang="zh-CN"/>
          </a:p>
        </p:txBody>
      </p:sp>
    </p:spTree>
    <p:extLst>
      <p:ext uri="{BB962C8B-B14F-4D97-AF65-F5344CB8AC3E}">
        <p14:creationId xmlns:p14="http://schemas.microsoft.com/office/powerpoint/2010/main" val="379589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0115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56374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02646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77245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3734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853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96969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2548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8</a:t>
            </a:fld>
            <a:endParaRPr lang="en-US" altLang="zh-CN"/>
          </a:p>
        </p:txBody>
      </p:sp>
    </p:spTree>
    <p:extLst>
      <p:ext uri="{BB962C8B-B14F-4D97-AF65-F5344CB8AC3E}">
        <p14:creationId xmlns:p14="http://schemas.microsoft.com/office/powerpoint/2010/main" val="261973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F2769EE-76B4-4EE2-8085-3A27A82B63A2}" type="slidenum">
              <a:rPr lang="zh-CN" altLang="en-US" smtClean="0"/>
              <a:pPr>
                <a:defRPr/>
              </a:pPr>
              <a:t>11</a:t>
            </a:fld>
            <a:endParaRPr lang="en-US" altLang="zh-CN"/>
          </a:p>
        </p:txBody>
      </p:sp>
    </p:spTree>
    <p:extLst>
      <p:ext uri="{BB962C8B-B14F-4D97-AF65-F5344CB8AC3E}">
        <p14:creationId xmlns:p14="http://schemas.microsoft.com/office/powerpoint/2010/main" val="98291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20354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74053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15</a:t>
            </a:fld>
            <a:endParaRPr lang="en-US" altLang="zh-CN"/>
          </a:p>
        </p:txBody>
      </p:sp>
    </p:spTree>
    <p:extLst>
      <p:ext uri="{BB962C8B-B14F-4D97-AF65-F5344CB8AC3E}">
        <p14:creationId xmlns:p14="http://schemas.microsoft.com/office/powerpoint/2010/main" val="363126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p:cNvSpPr>
          <p:nvPr>
            <p:ph type="dt" sz="half" idx="10"/>
          </p:nvPr>
        </p:nvSpPr>
        <p:spPr/>
        <p:txBody>
          <a:bodyPr/>
          <a:lstStyle>
            <a:lvl1pPr>
              <a:defRPr/>
            </a:lvl1pPr>
          </a:lstStyle>
          <a:p>
            <a:pPr>
              <a:defRPr/>
            </a:pPr>
            <a:fld id="{87126D7F-57EF-410C-9ED2-81095835BCF5}" type="datetimeFigureOut">
              <a:rPr lang="zh-CN" altLang="en-US"/>
              <a:pPr>
                <a:defRPr/>
              </a:pPr>
              <a:t>2022-6-21</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D5558EE6-B181-46D4-9563-F36C1C8B15E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BEC62D6-1375-40BD-B4E4-4C2A3EC6524D}" type="datetimeFigureOut">
              <a:rPr lang="zh-CN" altLang="en-US"/>
              <a:pPr>
                <a:defRPr/>
              </a:pPr>
              <a:t>2022-6-21</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58D5DF2-53A7-4546-8813-9A71D06868C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04850"/>
            <a:ext cx="2057400" cy="56197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04850"/>
            <a:ext cx="6019800" cy="56197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3AD65BB-A8AE-40E7-8E7D-A018DAFD6658}" type="datetimeFigureOut">
              <a:rPr lang="zh-CN" altLang="en-US"/>
              <a:pPr>
                <a:defRPr/>
              </a:pPr>
              <a:t>2022-6-21</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9FEB4E7-CFB5-4B80-B108-479990AA2305}"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04850"/>
            <a:ext cx="8229600" cy="56197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4"/>
          <p:cNvSpPr>
            <a:spLocks noGrp="1"/>
          </p:cNvSpPr>
          <p:nvPr>
            <p:ph type="dt" sz="half" idx="10"/>
          </p:nvPr>
        </p:nvSpPr>
        <p:spPr/>
        <p:txBody>
          <a:bodyPr/>
          <a:lstStyle>
            <a:lvl1pPr>
              <a:defRPr/>
            </a:lvl1pPr>
          </a:lstStyle>
          <a:p>
            <a:pPr>
              <a:defRPr/>
            </a:pPr>
            <a:fld id="{F705239E-B7CE-4DDC-9DF9-E9644ED4996C}" type="datetimeFigureOut">
              <a:rPr lang="zh-CN" altLang="en-US"/>
              <a:pPr>
                <a:defRPr/>
              </a:pPr>
              <a:t>2022-6-21</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A11C9ADC-8F19-4D18-8333-6A1110F12A85}"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8"/>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10" name="日期占位符 29"/>
          <p:cNvSpPr>
            <a:spLocks noGrp="1"/>
          </p:cNvSpPr>
          <p:nvPr>
            <p:ph type="dt" sz="half" idx="10"/>
          </p:nvPr>
        </p:nvSpPr>
        <p:spPr/>
        <p:txBody>
          <a:bodyPr/>
          <a:lstStyle>
            <a:lvl1pPr>
              <a:defRPr/>
            </a:lvl1pPr>
          </a:lstStyle>
          <a:p>
            <a:pPr>
              <a:defRPr/>
            </a:pPr>
            <a:fld id="{89AA22AB-976C-47AB-8955-09C052868480}" type="datetimeFigureOut">
              <a:rPr lang="zh-CN" altLang="en-US"/>
              <a:pPr>
                <a:defRPr/>
              </a:pPr>
              <a:t>2022-6-21</a:t>
            </a:fld>
            <a:endParaRPr lang="zh-CN" altLang="en-US"/>
          </a:p>
        </p:txBody>
      </p:sp>
      <p:sp>
        <p:nvSpPr>
          <p:cNvPr id="11" name="页脚占位符 18"/>
          <p:cNvSpPr>
            <a:spLocks noGrp="1"/>
          </p:cNvSpPr>
          <p:nvPr>
            <p:ph type="ftr" sz="quarter" idx="11"/>
          </p:nvPr>
        </p:nvSpPr>
        <p:spPr/>
        <p:txBody>
          <a:bodyPr/>
          <a:lstStyle>
            <a:lvl1pPr>
              <a:defRPr/>
            </a:lvl1pPr>
          </a:lstStyle>
          <a:p>
            <a:pPr>
              <a:defRPr/>
            </a:pPr>
            <a:endParaRPr lang="zh-CN" altLang="en-US"/>
          </a:p>
        </p:txBody>
      </p:sp>
      <p:sp>
        <p:nvSpPr>
          <p:cNvPr id="12" name="灯片编号占位符 26"/>
          <p:cNvSpPr>
            <a:spLocks noGrp="1"/>
          </p:cNvSpPr>
          <p:nvPr>
            <p:ph type="sldNum" sz="quarter" idx="12"/>
          </p:nvPr>
        </p:nvSpPr>
        <p:spPr/>
        <p:txBody>
          <a:bodyPr/>
          <a:lstStyle>
            <a:lvl1pPr>
              <a:defRPr/>
            </a:lvl1pPr>
          </a:lstStyle>
          <a:p>
            <a:pPr>
              <a:defRPr/>
            </a:pPr>
            <a:fld id="{2EA0A6BB-7C22-4319-BF2C-B851BB584271}"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1"/>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9" name="日期占位符 3"/>
          <p:cNvSpPr>
            <a:spLocks noGrp="1"/>
          </p:cNvSpPr>
          <p:nvPr>
            <p:ph type="dt" sz="half" idx="10"/>
          </p:nvPr>
        </p:nvSpPr>
        <p:spPr/>
        <p:txBody>
          <a:bodyPr/>
          <a:lstStyle>
            <a:lvl1pPr>
              <a:defRPr/>
            </a:lvl1pPr>
          </a:lstStyle>
          <a:p>
            <a:pPr>
              <a:defRPr/>
            </a:pPr>
            <a:fld id="{5C398F0D-8EFD-4470-B13A-BAC5F85EE526}" type="datetimeFigureOut">
              <a:rPr lang="zh-CN" altLang="en-US"/>
              <a:pPr>
                <a:defRPr/>
              </a:pPr>
              <a:t>2022-6-21</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A69F4184-5F2F-424A-9770-A4A1142A6CB4}"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675785A7-3AF2-4BC4-9093-E82BDBCFFB01}" type="datetimeFigureOut">
              <a:rPr lang="zh-CN" altLang="en-US"/>
              <a:pPr>
                <a:defRPr/>
              </a:pPr>
              <a:t>2022-6-21</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5B9FCBD4-B866-4E19-93FA-FC872B53BED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p:cNvSpPr>
          <p:nvPr>
            <p:ph type="dt" sz="half" idx="10"/>
          </p:nvPr>
        </p:nvSpPr>
        <p:spPr/>
        <p:txBody>
          <a:bodyPr/>
          <a:lstStyle>
            <a:lvl1pPr>
              <a:defRPr/>
            </a:lvl1pPr>
          </a:lstStyle>
          <a:p>
            <a:pPr>
              <a:defRPr/>
            </a:pPr>
            <a:fld id="{93A6FC49-B869-4658-9D00-6D121358CD2D}" type="datetimeFigureOut">
              <a:rPr lang="zh-CN" altLang="en-US"/>
              <a:pPr>
                <a:defRPr/>
              </a:pPr>
              <a:t>2022-6-21</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084035EE-FC28-43C6-8887-BD37A8D86BA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B5834BB1-BA89-4C43-8B11-522710C4C24A}" type="datetimeFigureOut">
              <a:rPr lang="zh-CN" altLang="en-US"/>
              <a:pPr>
                <a:defRPr/>
              </a:pPr>
              <a:t>2022-6-21</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01FB35D2-43E2-4684-9AE9-3EB9449A3A2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0"/>
          </p:nvPr>
        </p:nvSpPr>
        <p:spPr/>
        <p:txBody>
          <a:bodyPr/>
          <a:lstStyle>
            <a:lvl1pPr>
              <a:defRPr/>
            </a:lvl1pPr>
          </a:lstStyle>
          <a:p>
            <a:pPr>
              <a:defRPr/>
            </a:pPr>
            <a:fld id="{877EFBD4-9B50-4FC9-A7D5-F6523EBDABE5}" type="datetimeFigureOut">
              <a:rPr lang="zh-CN" altLang="en-US"/>
              <a:pPr>
                <a:defRPr/>
              </a:pPr>
              <a:t>2022-6-21</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1BE7AC2A-B1F8-4B26-AB9F-FAD241F8631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p:cNvSpPr>
          <p:nvPr>
            <p:ph type="dt" sz="half" idx="10"/>
          </p:nvPr>
        </p:nvSpPr>
        <p:spPr/>
        <p:txBody>
          <a:bodyPr/>
          <a:lstStyle>
            <a:lvl1pPr>
              <a:defRPr/>
            </a:lvl1pPr>
          </a:lstStyle>
          <a:p>
            <a:pPr>
              <a:defRPr/>
            </a:pPr>
            <a:fld id="{D90797EC-AABF-4E28-9B4A-E76FBF5D4F9A}" type="datetimeFigureOut">
              <a:rPr lang="zh-CN" altLang="en-US"/>
              <a:pPr>
                <a:defRPr/>
              </a:pPr>
              <a:t>2022-6-21</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8157F0E7-9FDC-4772-B928-663BC22C18B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p:cNvSpPr>
          <p:nvPr>
            <p:ph type="dt" sz="half" idx="10"/>
          </p:nvPr>
        </p:nvSpPr>
        <p:spPr/>
        <p:txBody>
          <a:bodyPr/>
          <a:lstStyle>
            <a:lvl1pPr>
              <a:defRPr/>
            </a:lvl1pPr>
          </a:lstStyle>
          <a:p>
            <a:pPr>
              <a:defRPr/>
            </a:pPr>
            <a:fld id="{B14B48D4-6815-4EE9-A460-FBA51566A10C}" type="datetimeFigureOut">
              <a:rPr lang="zh-CN" altLang="en-US"/>
              <a:pPr>
                <a:defRPr/>
              </a:pPr>
              <a:t>2022-6-21</a:t>
            </a:fld>
            <a:endParaRPr lang="zh-CN" altLang="en-US"/>
          </a:p>
        </p:txBody>
      </p:sp>
      <p:sp>
        <p:nvSpPr>
          <p:cNvPr id="3" name="页脚占位符 5"/>
          <p:cNvSpPr>
            <a:spLocks noGrp="1"/>
          </p:cNvSpPr>
          <p:nvPr>
            <p:ph type="ftr" sz="quarter" idx="11"/>
          </p:nvPr>
        </p:nvSpPr>
        <p:spPr/>
        <p:txBody>
          <a:bodyPr/>
          <a:lstStyle>
            <a:lvl1pPr>
              <a:defRPr/>
            </a:lvl1pPr>
          </a:lstStyle>
          <a:p>
            <a:pPr>
              <a:defRPr/>
            </a:pPr>
            <a:endParaRPr lang="zh-CN" altLang="en-US"/>
          </a:p>
        </p:txBody>
      </p:sp>
      <p:sp>
        <p:nvSpPr>
          <p:cNvPr id="4" name="灯片编号占位符 6"/>
          <p:cNvSpPr>
            <a:spLocks noGrp="1"/>
          </p:cNvSpPr>
          <p:nvPr>
            <p:ph type="sldNum" sz="quarter" idx="12"/>
          </p:nvPr>
        </p:nvSpPr>
        <p:spPr/>
        <p:txBody>
          <a:bodyPr/>
          <a:lstStyle>
            <a:lvl1pPr>
              <a:defRPr/>
            </a:lvl1pPr>
          </a:lstStyle>
          <a:p>
            <a:pPr>
              <a:defRPr/>
            </a:pPr>
            <a:fld id="{B2741C99-2BBB-4CBB-B8B4-04979BDA11D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24A2289A-A7F9-4FAC-9B95-7DFDF2F53681}" type="datetimeFigureOut">
              <a:rPr lang="zh-CN" altLang="en-US"/>
              <a:pPr>
                <a:defRPr/>
              </a:pPr>
              <a:t>2022-6-21</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08E0DC4-1F25-4C0A-A8F7-3271EE618AB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EE0BE75-90E7-4EC5-815B-CB751DE9A01D}" type="datetimeFigureOut">
              <a:rPr lang="zh-CN" altLang="en-US"/>
              <a:pPr>
                <a:defRPr/>
              </a:pPr>
              <a:t>2022-6-21</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2A8104E-463A-46EF-A379-C57834CA335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任意多边形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7" name="任意多边形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3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103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9" name="日期占位符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6E9FBA2E-D1C5-4989-AB45-2B3EB2EDCE02}" type="datetimeFigureOut">
              <a:rPr lang="zh-CN" altLang="en-US"/>
              <a:pPr>
                <a:defRPr/>
              </a:pPr>
              <a:t>2022-6-21</a:t>
            </a:fld>
            <a:endParaRPr lang="zh-CN" altLang="en-US"/>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3EE6E0BC-80E5-43FE-8FAA-8A183491F4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05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205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2B48570D-2F11-4C4E-9DF9-7B4095C81CD3}" type="datetimeFigureOut">
              <a:rPr lang="zh-CN" altLang="en-US"/>
              <a:pPr>
                <a:defRPr/>
              </a:pPr>
              <a:t>2022-6-21</a:t>
            </a:fld>
            <a:endParaRPr lang="zh-CN" altLang="en-US"/>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A1C9D14D-63D4-4807-A358-0F6861285FA3}" type="slidenum">
              <a:rPr lang="zh-CN" altLang="en-US"/>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4118" r:id="rId1"/>
    <p:sldLayoutId id="2147484119" r:id="rId2"/>
  </p:sldLayoutIdLst>
  <p:txStyles>
    <p:titleStyle>
      <a:lvl1pPr algn="l" rtl="0" eaLnBrk="0" fontAlgn="base" hangingPunct="0">
        <a:spcBef>
          <a:spcPct val="0"/>
        </a:spcBef>
        <a:spcAft>
          <a:spcPct val="0"/>
        </a:spcAft>
        <a:defRPr sz="5000" kern="1200">
          <a:solidFill>
            <a:schemeClr val="tx2"/>
          </a:solidFill>
          <a:latin typeface="Arial" pitchFamily="34" charset="0"/>
          <a:ea typeface="+mj-ea"/>
          <a:cs typeface="+mj-cs"/>
        </a:defRPr>
      </a:lvl1pPr>
      <a:lvl2pPr algn="l" rtl="0" eaLnBrk="0" fontAlgn="base" hangingPunct="0">
        <a:spcBef>
          <a:spcPct val="0"/>
        </a:spcBef>
        <a:spcAft>
          <a:spcPct val="0"/>
        </a:spcAft>
        <a:defRPr sz="5000">
          <a:solidFill>
            <a:schemeClr val="tx2"/>
          </a:solidFill>
          <a:latin typeface="Arial" pitchFamily="34" charset="0"/>
          <a:ea typeface="华文楷体" pitchFamily="2" charset="-122"/>
        </a:defRPr>
      </a:lvl2pPr>
      <a:lvl3pPr algn="l" rtl="0" eaLnBrk="0" fontAlgn="base" hangingPunct="0">
        <a:spcBef>
          <a:spcPct val="0"/>
        </a:spcBef>
        <a:spcAft>
          <a:spcPct val="0"/>
        </a:spcAft>
        <a:defRPr sz="5000">
          <a:solidFill>
            <a:schemeClr val="tx2"/>
          </a:solidFill>
          <a:latin typeface="Arial" pitchFamily="34" charset="0"/>
          <a:ea typeface="华文楷体" pitchFamily="2" charset="-122"/>
        </a:defRPr>
      </a:lvl3pPr>
      <a:lvl4pPr algn="l" rtl="0" eaLnBrk="0" fontAlgn="base" hangingPunct="0">
        <a:spcBef>
          <a:spcPct val="0"/>
        </a:spcBef>
        <a:spcAft>
          <a:spcPct val="0"/>
        </a:spcAft>
        <a:defRPr sz="5000">
          <a:solidFill>
            <a:schemeClr val="tx2"/>
          </a:solidFill>
          <a:latin typeface="Arial" pitchFamily="34" charset="0"/>
          <a:ea typeface="华文楷体" pitchFamily="2" charset="-122"/>
        </a:defRPr>
      </a:lvl4pPr>
      <a:lvl5pPr algn="l" rtl="0" eaLnBrk="0" fontAlgn="base" hangingPunct="0">
        <a:spcBef>
          <a:spcPct val="0"/>
        </a:spcBef>
        <a:spcAft>
          <a:spcPct val="0"/>
        </a:spcAft>
        <a:defRPr sz="5000">
          <a:solidFill>
            <a:schemeClr val="tx2"/>
          </a:solidFill>
          <a:latin typeface="Arial" pitchFamily="34" charset="0"/>
          <a:ea typeface="华文楷体" pitchFamily="2" charset="-122"/>
        </a:defRPr>
      </a:lvl5pPr>
      <a:lvl6pPr marL="457200" algn="l" rtl="0" fontAlgn="base">
        <a:spcBef>
          <a:spcPct val="0"/>
        </a:spcBef>
        <a:spcAft>
          <a:spcPct val="0"/>
        </a:spcAft>
        <a:defRPr sz="5000">
          <a:solidFill>
            <a:schemeClr val="tx2"/>
          </a:solidFill>
          <a:latin typeface="Century Schoolbook" pitchFamily="18" charset="0"/>
          <a:ea typeface="华文楷体" pitchFamily="2" charset="-122"/>
        </a:defRPr>
      </a:lvl6pPr>
      <a:lvl7pPr marL="914400" algn="l" rtl="0" fontAlgn="base">
        <a:spcBef>
          <a:spcPct val="0"/>
        </a:spcBef>
        <a:spcAft>
          <a:spcPct val="0"/>
        </a:spcAft>
        <a:defRPr sz="5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5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38468;&#20214;2%20&#20013;&#22269;&#31185;&#23398;&#38498;&#22823;&#23398;&#30740;&#31350;&#29983;&#23398;&#20301;&#35770;&#25991;&#25776;&#20889;&#35268;&#33539;&#25351;&#23548;&#24847;&#35265;.do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a:spLocks/>
          </p:cNvSpPr>
          <p:nvPr/>
        </p:nvSpPr>
        <p:spPr>
          <a:xfrm>
            <a:off x="285750" y="4929188"/>
            <a:ext cx="8229600" cy="1109662"/>
          </a:xfrm>
          <a:prstGeom prst="rect">
            <a:avLst/>
          </a:prstGeom>
        </p:spPr>
        <p:txBody>
          <a:bodyPr/>
          <a:lstStyle/>
          <a:p>
            <a:pPr marL="273050" indent="-273050" algn="r">
              <a:spcBef>
                <a:spcPct val="20000"/>
              </a:spcBef>
              <a:buClr>
                <a:srgbClr val="0BD0D9"/>
              </a:buClr>
              <a:buSzPct val="95000"/>
              <a:buFont typeface="Wingdings 2" pitchFamily="18" charset="2"/>
              <a:buNone/>
              <a:defRPr/>
            </a:pPr>
            <a:r>
              <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地质与地球物物理研究所教育处</a:t>
            </a:r>
            <a:endParaRPr lang="en-US" altLang="zh-CN" sz="3200" b="1" dirty="0">
              <a:solidFill>
                <a:srgbClr val="03495C"/>
              </a:solidFill>
              <a:effectLst>
                <a:outerShdw blurRad="38100" dist="38100" dir="2700000" algn="tl">
                  <a:srgbClr val="C0C0C0"/>
                </a:outerShdw>
              </a:effectLst>
              <a:latin typeface="华文楷体" pitchFamily="2" charset="-122"/>
              <a:ea typeface="华文楷体" pitchFamily="2" charset="-122"/>
            </a:endParaRPr>
          </a:p>
          <a:p>
            <a:pPr marL="273050" indent="-273050" algn="r">
              <a:spcBef>
                <a:spcPct val="20000"/>
              </a:spcBef>
              <a:buClr>
                <a:srgbClr val="0BD0D9"/>
              </a:buClr>
              <a:buSzPct val="95000"/>
              <a:buFont typeface="Wingdings 2" pitchFamily="18" charset="2"/>
              <a:buNone/>
              <a:defRPr/>
            </a:pP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2022</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6</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pic>
        <p:nvPicPr>
          <p:cNvPr id="5123" name="Picture 13"/>
          <p:cNvPicPr>
            <a:picLocks noChangeAspect="1" noChangeArrowheads="1"/>
          </p:cNvPicPr>
          <p:nvPr/>
        </p:nvPicPr>
        <p:blipFill>
          <a:blip r:embed="rId3" cstate="print"/>
          <a:srcRect/>
          <a:stretch>
            <a:fillRect/>
          </a:stretch>
        </p:blipFill>
        <p:spPr bwMode="auto">
          <a:xfrm>
            <a:off x="7971631" y="39687"/>
            <a:ext cx="1087437" cy="1125538"/>
          </a:xfrm>
          <a:prstGeom prst="rect">
            <a:avLst/>
          </a:prstGeom>
          <a:noFill/>
          <a:ln w="9525">
            <a:noFill/>
            <a:miter lim="800000"/>
            <a:headEnd/>
            <a:tailEnd/>
          </a:ln>
        </p:spPr>
      </p:pic>
      <p:sp>
        <p:nvSpPr>
          <p:cNvPr id="5134" name="Text Box 14"/>
          <p:cNvSpPr txBox="1">
            <a:spLocks noChangeArrowheads="1"/>
          </p:cNvSpPr>
          <p:nvPr/>
        </p:nvSpPr>
        <p:spPr bwMode="auto">
          <a:xfrm>
            <a:off x="468313" y="2276475"/>
            <a:ext cx="8281987" cy="1555750"/>
          </a:xfrm>
          <a:prstGeom prst="rect">
            <a:avLst/>
          </a:prstGeom>
          <a:noFill/>
          <a:ln w="9525">
            <a:noFill/>
            <a:miter lim="800000"/>
            <a:headEnd/>
            <a:tailEnd/>
          </a:ln>
          <a:effectLst/>
        </p:spPr>
        <p:txBody>
          <a:bodyPr>
            <a:spAutoFit/>
          </a:bodyPr>
          <a:lstStyle/>
          <a:p>
            <a:pPr algn="ctr">
              <a:defRPr/>
            </a:pPr>
            <a:r>
              <a:rPr lang="en-US" altLang="zh-CN"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2022</a:t>
            </a:r>
            <a:r>
              <a:rPr lang="zh-CN" altLang="en-US"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年秋季研究生</a:t>
            </a:r>
            <a:r>
              <a:rPr lang="zh-CN" altLang="en-US" sz="4800" b="1" dirty="0">
                <a:solidFill>
                  <a:srgbClr val="03495C"/>
                </a:solidFill>
                <a:effectLst>
                  <a:outerShdw blurRad="38100" dist="38100" dir="2700000" algn="tl">
                    <a:srgbClr val="C0C0C0"/>
                  </a:outerShdw>
                </a:effectLst>
                <a:latin typeface="华文楷体" pitchFamily="2" charset="-122"/>
                <a:ea typeface="华文楷体" pitchFamily="2" charset="-122"/>
              </a:rPr>
              <a:t>毕业申请及学位论文答辩说明</a:t>
            </a:r>
            <a:endParaRPr lang="en-US" altLang="zh-CN" sz="48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7" y="0"/>
            <a:ext cx="4849566"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 y="0"/>
            <a:ext cx="4849565" cy="6858000"/>
          </a:xfrm>
          <a:prstGeom prst="rect">
            <a:avLst/>
          </a:prstGeom>
        </p:spPr>
      </p:pic>
      <p:sp>
        <p:nvSpPr>
          <p:cNvPr id="2" name="圆角矩形 1"/>
          <p:cNvSpPr/>
          <p:nvPr/>
        </p:nvSpPr>
        <p:spPr>
          <a:xfrm>
            <a:off x="1331640" y="3356992"/>
            <a:ext cx="2736304" cy="864096"/>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004048" y="5589240"/>
            <a:ext cx="2376264" cy="288032"/>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38925" y="116632"/>
            <a:ext cx="4339650" cy="369332"/>
          </a:xfrm>
          <a:prstGeom prst="rect">
            <a:avLst/>
          </a:prstGeom>
          <a:noFill/>
        </p:spPr>
        <p:txBody>
          <a:bodyPr wrap="none" rtlCol="0">
            <a:spAutoFit/>
          </a:bodyPr>
          <a:lstStyle/>
          <a:p>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总复制比大于</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的学生送审前须提交：</a:t>
            </a:r>
            <a:endPar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2609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548680"/>
            <a:ext cx="8640960" cy="5914440"/>
          </a:xfrm>
          <a:prstGeom prst="rect">
            <a:avLst/>
          </a:prstGeom>
        </p:spPr>
        <p:txBody>
          <a:bodyPr wrap="square">
            <a:spAutoFit/>
          </a:bodyPr>
          <a:lstStyle/>
          <a:p>
            <a:pPr marL="514350" indent="-514350">
              <a:lnSpc>
                <a:spcPts val="2200"/>
              </a:lnSpc>
              <a:spcBef>
                <a:spcPts val="600"/>
              </a:spcBef>
              <a:spcAft>
                <a:spcPts val="600"/>
              </a:spcAft>
              <a:buFont typeface="Wingdings 2" pitchFamily="18" charset="2"/>
              <a:buNone/>
              <a:defRPr/>
            </a:pPr>
            <a:r>
              <a:rPr lang="zh-CN" altLang="en-US" sz="1600" b="1" dirty="0" smtClean="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）科研成果要求</a:t>
            </a:r>
            <a:endPar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361950">
              <a:lnSpc>
                <a:spcPts val="2400"/>
              </a:lnSpc>
              <a:spcBef>
                <a:spcPts val="0"/>
              </a:spcBef>
              <a:spcAft>
                <a:spcPts val="0"/>
              </a:spcAft>
              <a:buFont typeface="Wingdings 2" pitchFamily="18" charset="2"/>
              <a:buNone/>
              <a:defRPr/>
            </a:pPr>
            <a:r>
              <a:rPr lang="en-US" altLang="zh-CN" sz="1600" b="1" dirty="0"/>
              <a:t>1.</a:t>
            </a:r>
            <a:r>
              <a:rPr lang="zh-CN" altLang="en-US" sz="1600" b="1" dirty="0"/>
              <a:t>申请人以第一作者（我所为第一署名单位、中国科学院大学为署名单位）在相关研究领域重要学术期刊发表高质量学术论文（含已录用），期刊目录由我所认定；</a:t>
            </a:r>
          </a:p>
          <a:p>
            <a:pPr indent="361950">
              <a:lnSpc>
                <a:spcPts val="2400"/>
              </a:lnSpc>
              <a:spcBef>
                <a:spcPts val="0"/>
              </a:spcBef>
              <a:spcAft>
                <a:spcPts val="0"/>
              </a:spcAft>
              <a:buFont typeface="Wingdings 2" pitchFamily="18" charset="2"/>
              <a:buNone/>
              <a:defRPr/>
            </a:pPr>
            <a:r>
              <a:rPr lang="en-US" altLang="zh-CN" sz="1600" b="1" dirty="0"/>
              <a:t>2.</a:t>
            </a:r>
            <a:r>
              <a:rPr lang="zh-CN" altLang="en-US" sz="1600" b="1" dirty="0"/>
              <a:t>申请人以第一发明人获得国家发明专利（专利权人为我所）；</a:t>
            </a:r>
          </a:p>
          <a:p>
            <a:pPr indent="361950">
              <a:lnSpc>
                <a:spcPts val="2400"/>
              </a:lnSpc>
              <a:spcBef>
                <a:spcPts val="0"/>
              </a:spcBef>
              <a:spcAft>
                <a:spcPts val="0"/>
              </a:spcAft>
              <a:buFont typeface="Wingdings 2" pitchFamily="18" charset="2"/>
              <a:buNone/>
              <a:defRPr/>
            </a:pPr>
            <a:r>
              <a:rPr lang="en-US" altLang="zh-CN" sz="1600" b="1" dirty="0"/>
              <a:t>3.</a:t>
            </a:r>
            <a:r>
              <a:rPr lang="zh-CN" altLang="en-US" sz="1600" b="1" dirty="0"/>
              <a:t>申请人以我所为单位获得省部级一等奖及以上奖励（个人排名前五）；</a:t>
            </a:r>
          </a:p>
          <a:p>
            <a:pPr indent="361950">
              <a:lnSpc>
                <a:spcPts val="2400"/>
              </a:lnSpc>
              <a:spcBef>
                <a:spcPts val="0"/>
              </a:spcBef>
              <a:spcAft>
                <a:spcPts val="0"/>
              </a:spcAft>
              <a:buFont typeface="Wingdings 2" pitchFamily="18" charset="2"/>
              <a:buNone/>
              <a:defRPr/>
            </a:pPr>
            <a:r>
              <a:rPr lang="en-US" altLang="zh-CN" sz="1600" b="1" dirty="0"/>
              <a:t>4.</a:t>
            </a:r>
            <a:r>
              <a:rPr lang="zh-CN" altLang="en-US" sz="1600" b="1" dirty="0"/>
              <a:t>申请人学位论文经过教育部学位评议系统双盲评审且结果为“全优”；</a:t>
            </a:r>
          </a:p>
          <a:p>
            <a:pPr indent="361950">
              <a:lnSpc>
                <a:spcPts val="2400"/>
              </a:lnSpc>
              <a:spcBef>
                <a:spcPts val="0"/>
              </a:spcBef>
              <a:spcAft>
                <a:spcPts val="0"/>
              </a:spcAft>
              <a:buFont typeface="Wingdings 2" pitchFamily="18" charset="2"/>
              <a:buNone/>
              <a:defRPr/>
            </a:pPr>
            <a:r>
              <a:rPr lang="en-US" altLang="zh-CN" sz="1600" b="1" dirty="0"/>
              <a:t>5.</a:t>
            </a:r>
            <a:r>
              <a:rPr lang="zh-CN" altLang="en-US" sz="1600" b="1" dirty="0"/>
              <a:t>技术研发类成果，可由申请人所在实验室出具推荐评议意见，经所学位委员会审议通过。</a:t>
            </a:r>
          </a:p>
          <a:p>
            <a:pPr marL="0" indent="0">
              <a:lnSpc>
                <a:spcPts val="2400"/>
              </a:lnSpc>
              <a:spcBef>
                <a:spcPts val="600"/>
              </a:spcBef>
              <a:spcAft>
                <a:spcPts val="600"/>
              </a:spcAft>
              <a:buNone/>
            </a:pPr>
            <a:r>
              <a:rPr lang="zh-CN" altLang="zh-CN" sz="1600" b="1" dirty="0" smtClean="0">
                <a:solidFill>
                  <a:srgbClr val="C00000"/>
                </a:solidFill>
                <a:latin typeface="微软雅黑" panose="020B0503020204020204" pitchFamily="34" charset="-122"/>
                <a:ea typeface="微软雅黑" panose="020B0503020204020204" pitchFamily="34" charset="-122"/>
              </a:rPr>
              <a:t>博士生申请提前毕业及学位，必须满足以下条件之一：</a:t>
            </a:r>
          </a:p>
          <a:p>
            <a:pPr indent="361950">
              <a:lnSpc>
                <a:spcPts val="2400"/>
              </a:lnSpc>
              <a:spcBef>
                <a:spcPts val="0"/>
              </a:spcBef>
              <a:spcAft>
                <a:spcPts val="0"/>
              </a:spcAft>
            </a:pPr>
            <a:r>
              <a:rPr lang="en-US" altLang="zh-CN" sz="1600" b="1" dirty="0" smtClean="0"/>
              <a:t>①</a:t>
            </a:r>
            <a:r>
              <a:rPr lang="zh-CN" altLang="en-US" sz="1600" b="1" dirty="0"/>
              <a:t>申请人以第一作者（我所为第一署名单位、中国科学院大学为署名单位）在相关研究领域重要学术</a:t>
            </a:r>
            <a:r>
              <a:rPr lang="zh-CN" altLang="en-US" sz="1600" b="1" dirty="0" smtClean="0"/>
              <a:t>期刊至少发表</a:t>
            </a:r>
            <a:r>
              <a:rPr lang="en-US" altLang="zh-CN" sz="1600" b="1" dirty="0" smtClean="0"/>
              <a:t>3</a:t>
            </a:r>
            <a:r>
              <a:rPr lang="zh-CN" altLang="en-US" sz="1600" b="1" dirty="0" smtClean="0"/>
              <a:t>篇高质量</a:t>
            </a:r>
            <a:r>
              <a:rPr lang="zh-CN" altLang="en-US" sz="1600" b="1" dirty="0"/>
              <a:t>学术论文（含已录用），期刊目录由我所认定</a:t>
            </a:r>
            <a:r>
              <a:rPr lang="zh-CN" altLang="zh-CN" sz="1600" b="1" dirty="0" smtClean="0"/>
              <a:t>。</a:t>
            </a:r>
          </a:p>
          <a:p>
            <a:pPr indent="361950">
              <a:lnSpc>
                <a:spcPts val="2400"/>
              </a:lnSpc>
              <a:spcBef>
                <a:spcPts val="0"/>
              </a:spcBef>
              <a:spcAft>
                <a:spcPts val="0"/>
              </a:spcAft>
            </a:pPr>
            <a:r>
              <a:rPr lang="en-US" altLang="zh-CN" sz="1600" b="1" dirty="0" smtClean="0"/>
              <a:t>②</a:t>
            </a:r>
            <a:r>
              <a:rPr lang="zh-CN" altLang="en-US" sz="1600" b="1" dirty="0"/>
              <a:t>申请人以我所为单位获得省部级一等奖及以上奖励（个人排名</a:t>
            </a:r>
            <a:r>
              <a:rPr lang="zh-CN" altLang="en-US" sz="1600" b="1" dirty="0" smtClean="0"/>
              <a:t>前三） </a:t>
            </a:r>
            <a:r>
              <a:rPr lang="zh-CN" altLang="en-US" sz="1600" b="1" dirty="0"/>
              <a:t>。</a:t>
            </a:r>
          </a:p>
          <a:p>
            <a:pPr marL="514350" indent="-514350">
              <a:lnSpc>
                <a:spcPts val="2400"/>
              </a:lnSpc>
              <a:spcBef>
                <a:spcPts val="60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）成绩合格、学分达标：</a:t>
            </a:r>
            <a:r>
              <a:rPr lang="zh-CN" altLang="en-US" sz="1600" b="1" dirty="0">
                <a:effectLst>
                  <a:outerShdw blurRad="38100" dist="38100" dir="2700000" algn="tl">
                    <a:srgbClr val="C0C0C0"/>
                  </a:outerShdw>
                </a:effectLst>
                <a:latin typeface="+mn-ea"/>
              </a:rPr>
              <a:t>硕博连读生、直博生</a:t>
            </a:r>
            <a:r>
              <a:rPr lang="en-US" altLang="zh-CN" sz="1600" b="1" dirty="0">
                <a:effectLst>
                  <a:outerShdw blurRad="38100" dist="38100" dir="2700000" algn="tl">
                    <a:srgbClr val="C0C0C0"/>
                  </a:outerShdw>
                </a:effectLst>
                <a:latin typeface="+mn-ea"/>
              </a:rPr>
              <a:t>43</a:t>
            </a:r>
            <a:r>
              <a:rPr lang="zh-CN" altLang="en-US" sz="1600" b="1" dirty="0">
                <a:effectLst>
                  <a:outerShdw blurRad="38100" dist="38100" dir="2700000" algn="tl">
                    <a:srgbClr val="C0C0C0"/>
                  </a:outerShdw>
                </a:effectLst>
                <a:latin typeface="+mn-ea"/>
              </a:rPr>
              <a:t>学分；公开招考博士</a:t>
            </a:r>
            <a:r>
              <a:rPr lang="en-US" altLang="zh-CN" sz="1600" b="1" dirty="0">
                <a:effectLst>
                  <a:outerShdw blurRad="38100" dist="38100" dir="2700000" algn="tl">
                    <a:srgbClr val="C0C0C0"/>
                  </a:outerShdw>
                </a:effectLst>
                <a:latin typeface="+mn-ea"/>
              </a:rPr>
              <a:t>12 </a:t>
            </a:r>
            <a:r>
              <a:rPr lang="zh-CN" altLang="en-US" sz="1600" b="1" dirty="0">
                <a:effectLst>
                  <a:outerShdw blurRad="38100" dist="38100" dir="2700000" algn="tl">
                    <a:srgbClr val="C0C0C0"/>
                  </a:outerShdw>
                </a:effectLst>
                <a:latin typeface="+mn-ea"/>
              </a:rPr>
              <a:t>学分（含开题报告、中期考核和社会实践及学术报告等必修环节</a:t>
            </a:r>
            <a:r>
              <a:rPr lang="en-US" altLang="zh-CN" sz="1600" b="1" dirty="0">
                <a:effectLst>
                  <a:outerShdw blurRad="38100" dist="38100" dir="2700000" algn="tl">
                    <a:srgbClr val="C0C0C0"/>
                  </a:outerShdw>
                </a:effectLst>
                <a:latin typeface="+mn-ea"/>
              </a:rPr>
              <a:t>5</a:t>
            </a:r>
            <a:r>
              <a:rPr lang="zh-CN" altLang="en-US" sz="1600" b="1" dirty="0">
                <a:effectLst>
                  <a:outerShdw blurRad="38100" dist="38100" dir="2700000" algn="tl">
                    <a:srgbClr val="C0C0C0"/>
                  </a:outerShdw>
                </a:effectLst>
                <a:latin typeface="+mn-ea"/>
              </a:rPr>
              <a:t>学分）。</a:t>
            </a:r>
            <a:endParaRPr lang="en-US" altLang="zh-CN" sz="1600" b="1" dirty="0">
              <a:effectLst>
                <a:outerShdw blurRad="38100" dist="38100" dir="2700000" algn="tl">
                  <a:srgbClr val="C0C0C0"/>
                </a:outerShdw>
              </a:effectLst>
              <a:latin typeface="+mn-ea"/>
            </a:endParaRPr>
          </a:p>
          <a:p>
            <a:pPr marL="514350" indent="-514350">
              <a:lnSpc>
                <a:spcPts val="2400"/>
              </a:lnSpc>
              <a:spcBef>
                <a:spcPts val="60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）答辩申请：</a:t>
            </a:r>
            <a:r>
              <a:rPr lang="zh-CN" altLang="en-US" sz="1600" b="1" dirty="0">
                <a:effectLst>
                  <a:outerShdw blurRad="38100" dist="38100" dir="2700000" algn="tl">
                    <a:srgbClr val="000000">
                      <a:alpha val="43137"/>
                    </a:srgbClr>
                  </a:outerShdw>
                </a:effectLst>
                <a:latin typeface="+mn-ea"/>
              </a:rPr>
              <a:t>至少</a:t>
            </a:r>
            <a:r>
              <a:rPr lang="zh-CN" altLang="en-US" sz="1600" b="1" dirty="0">
                <a:effectLst>
                  <a:outerShdw blurRad="38100" dist="38100" dir="2700000" algn="tl">
                    <a:srgbClr val="C0C0C0"/>
                  </a:outerShdw>
                </a:effectLst>
                <a:latin typeface="+mn-ea"/>
              </a:rPr>
              <a:t>答辩</a:t>
            </a:r>
            <a:r>
              <a:rPr lang="zh-CN" altLang="en-US" sz="1600" b="1" dirty="0">
                <a:solidFill>
                  <a:srgbClr val="C00000"/>
                </a:solidFill>
                <a:effectLst>
                  <a:outerShdw blurRad="38100" dist="38100" dir="2700000" algn="tl">
                    <a:srgbClr val="C0C0C0"/>
                  </a:outerShdw>
                </a:effectLst>
                <a:latin typeface="+mn-ea"/>
              </a:rPr>
              <a:t>前</a:t>
            </a:r>
            <a:r>
              <a:rPr lang="en-US" altLang="zh-CN" sz="1600" b="1" dirty="0" smtClean="0">
                <a:solidFill>
                  <a:srgbClr val="C00000"/>
                </a:solidFill>
                <a:effectLst>
                  <a:outerShdw blurRad="38100" dist="38100" dir="2700000" algn="tl">
                    <a:srgbClr val="C0C0C0"/>
                  </a:outerShdw>
                </a:effectLst>
                <a:latin typeface="+mn-ea"/>
              </a:rPr>
              <a:t>15</a:t>
            </a:r>
            <a:r>
              <a:rPr lang="zh-CN" altLang="en-US" sz="1600" b="1" dirty="0" smtClean="0">
                <a:solidFill>
                  <a:srgbClr val="C00000"/>
                </a:solidFill>
                <a:effectLst>
                  <a:outerShdw blurRad="38100" dist="38100" dir="2700000" algn="tl">
                    <a:srgbClr val="C0C0C0"/>
                  </a:outerShdw>
                </a:effectLst>
                <a:latin typeface="+mn-ea"/>
              </a:rPr>
              <a:t>天</a:t>
            </a:r>
            <a:r>
              <a:rPr lang="zh-CN" altLang="en-US" sz="1600" b="1" dirty="0" smtClean="0">
                <a:effectLst>
                  <a:outerShdw blurRad="38100" dist="38100" dir="2700000" algn="tl">
                    <a:srgbClr val="C0C0C0"/>
                  </a:outerShdw>
                </a:effectLst>
                <a:latin typeface="+mn-ea"/>
              </a:rPr>
              <a:t>提交</a:t>
            </a:r>
            <a:r>
              <a:rPr lang="zh-CN" altLang="en-US" sz="1600" b="1" dirty="0">
                <a:effectLst>
                  <a:outerShdw blurRad="38100" dist="38100" dir="2700000" algn="tl">
                    <a:srgbClr val="C0C0C0"/>
                  </a:outerShdw>
                </a:effectLst>
                <a:latin typeface="+mn-ea"/>
              </a:rPr>
              <a:t>，提交前，须完成</a:t>
            </a:r>
            <a:r>
              <a:rPr lang="zh-CN" altLang="en-US" sz="1600" b="1" dirty="0">
                <a:solidFill>
                  <a:srgbClr val="C00000"/>
                </a:solidFill>
                <a:effectLst>
                  <a:outerShdw blurRad="38100" dist="38100" dir="2700000" algn="tl">
                    <a:srgbClr val="C0C0C0"/>
                  </a:outerShdw>
                </a:effectLst>
                <a:latin typeface="+mn-ea"/>
              </a:rPr>
              <a:t>学位论文格式审查、论文查重、导师审阅同意</a:t>
            </a:r>
            <a:r>
              <a:rPr lang="zh-CN" altLang="en-US" sz="1600" b="1" dirty="0">
                <a:effectLst>
                  <a:outerShdw blurRad="38100" dist="38100" dir="2700000" algn="tl">
                    <a:srgbClr val="C0C0C0"/>
                  </a:outerShdw>
                </a:effectLst>
                <a:latin typeface="+mn-ea"/>
              </a:rPr>
              <a:t>后，提交教育处进行毕业和学位论文答辩资格审核。</a:t>
            </a:r>
          </a:p>
          <a:p>
            <a:pPr marL="514350" indent="-514350">
              <a:lnSpc>
                <a:spcPts val="2400"/>
              </a:lnSpc>
              <a:spcBef>
                <a:spcPts val="600"/>
              </a:spcBef>
              <a:spcAft>
                <a:spcPts val="600"/>
              </a:spcAft>
              <a:buFont typeface="Wingdings 2" pitchFamily="18" charset="2"/>
              <a:buNone/>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a:t>
            </a:r>
            <a:r>
              <a:rPr lang="zh-CN" altLang="en-US" sz="1600" b="1" dirty="0">
                <a:effectLst>
                  <a:outerShdw blurRad="38100" dist="38100" dir="2700000" algn="tl">
                    <a:srgbClr val="C0C0C0"/>
                  </a:outerShdw>
                </a:effectLst>
                <a:latin typeface="+mn-ea"/>
              </a:rPr>
              <a:t>用于申请毕业及学位的</a:t>
            </a:r>
            <a:r>
              <a:rPr lang="zh-CN" altLang="en-US" sz="1600" b="1" dirty="0">
                <a:solidFill>
                  <a:srgbClr val="C00000"/>
                </a:solidFill>
                <a:effectLst>
                  <a:outerShdw blurRad="38100" dist="38100" dir="2700000" algn="tl">
                    <a:srgbClr val="C0C0C0"/>
                  </a:outerShdw>
                </a:effectLst>
                <a:latin typeface="+mn-ea"/>
              </a:rPr>
              <a:t>文章录用函须经导师签字</a:t>
            </a:r>
            <a:r>
              <a:rPr lang="zh-CN" altLang="en-US" sz="1600" b="1" dirty="0">
                <a:effectLst>
                  <a:outerShdw blurRad="38100" dist="38100" dir="2700000" algn="tl">
                    <a:srgbClr val="C0C0C0"/>
                  </a:outerShdw>
                </a:effectLst>
                <a:latin typeface="+mn-ea"/>
              </a:rPr>
              <a:t>并上传至培养系统后，方可用于申请学位论文答辩。</a:t>
            </a:r>
          </a:p>
        </p:txBody>
      </p:sp>
      <p:sp>
        <p:nvSpPr>
          <p:cNvPr id="4" name="矩形 3"/>
          <p:cNvSpPr/>
          <p:nvPr/>
        </p:nvSpPr>
        <p:spPr>
          <a:xfrm>
            <a:off x="-108520" y="34624"/>
            <a:ext cx="4825360" cy="452047"/>
          </a:xfrm>
          <a:prstGeom prst="rect">
            <a:avLst/>
          </a:prstGeom>
        </p:spPr>
        <p:txBody>
          <a:bodyPr wrap="none">
            <a:spAutoFit/>
          </a:bodyPr>
          <a:lstStyle/>
          <a:p>
            <a:pPr>
              <a:lnSpc>
                <a:spcPts val="3200"/>
              </a:lnSpc>
              <a:spcBef>
                <a:spcPts val="1200"/>
              </a:spcBef>
              <a:spcAft>
                <a:spcPts val="600"/>
              </a:spcAft>
              <a:defRPr/>
            </a:pPr>
            <a:r>
              <a:rPr lang="zh-CN" altLang="en-US"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（二）学位论文答辩申请资格审核</a:t>
            </a:r>
            <a:endParaRPr lang="en-US" altLang="zh-CN"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7223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240945" y="342107"/>
            <a:ext cx="8435511" cy="6309420"/>
          </a:xfrm>
          <a:prstGeom prst="rect">
            <a:avLst/>
          </a:prstGeom>
          <a:noFill/>
          <a:ln w="9525">
            <a:noFill/>
            <a:miter lim="800000"/>
            <a:headEnd/>
            <a:tailEnd/>
          </a:ln>
          <a:effectLst/>
        </p:spPr>
        <p:txBody>
          <a:bodyPr wrap="square">
            <a:spAutoFit/>
          </a:bodyPr>
          <a:lstStyle/>
          <a:p>
            <a:pPr>
              <a:spcBef>
                <a:spcPct val="50000"/>
              </a:spcBef>
              <a:spcAft>
                <a:spcPts val="1800"/>
              </a:spcAft>
              <a:defRPr/>
            </a:pPr>
            <a:r>
              <a:rPr lang="en-US" altLang="zh-CN"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a:t>
            </a:r>
            <a:r>
              <a:rPr lang="zh-CN" altLang="en-US"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硕士学位论文答辩申请资格要求</a:t>
            </a:r>
          </a:p>
          <a:p>
            <a:pPr>
              <a:lnSpc>
                <a:spcPts val="2400"/>
              </a:lnSpc>
              <a:spcBef>
                <a:spcPts val="0"/>
              </a:spcBef>
              <a:spcAft>
                <a:spcPts val="600"/>
              </a:spcAft>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）科研成果要求：</a:t>
            </a:r>
            <a:endPar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444500">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1.</a:t>
            </a:r>
            <a:r>
              <a:rPr lang="zh-CN" altLang="en-US" sz="1600" dirty="0">
                <a:solidFill>
                  <a:schemeClr val="accent4"/>
                </a:solidFill>
                <a:latin typeface="微软雅黑" panose="020B0503020204020204" pitchFamily="34" charset="-122"/>
                <a:ea typeface="微软雅黑" panose="020B0503020204020204" pitchFamily="34" charset="-122"/>
              </a:rPr>
              <a:t>申请人作为主要作者（排名前三）在相关研究领域核心刊物上发表（含已录用）与学位论文相关的学术论文</a:t>
            </a:r>
            <a:r>
              <a:rPr lang="en-US" altLang="zh-CN" sz="1600" dirty="0">
                <a:solidFill>
                  <a:schemeClr val="accent4"/>
                </a:solidFill>
                <a:latin typeface="微软雅黑" panose="020B0503020204020204" pitchFamily="34" charset="-122"/>
                <a:ea typeface="微软雅黑" panose="020B0503020204020204" pitchFamily="34" charset="-122"/>
              </a:rPr>
              <a:t>(</a:t>
            </a:r>
            <a:r>
              <a:rPr lang="zh-CN" altLang="en-US" sz="1600" dirty="0">
                <a:solidFill>
                  <a:schemeClr val="accent4"/>
                </a:solidFill>
                <a:latin typeface="微软雅黑" panose="020B0503020204020204" pitchFamily="34" charset="-122"/>
                <a:ea typeface="微软雅黑" panose="020B0503020204020204" pitchFamily="34" charset="-122"/>
              </a:rPr>
              <a:t>我所为第一署名单位、中国科学院大学为署名单位，不含会议论文</a:t>
            </a:r>
            <a:r>
              <a:rPr lang="en-US" altLang="zh-CN" sz="1600" dirty="0">
                <a:solidFill>
                  <a:schemeClr val="accent4"/>
                </a:solidFill>
                <a:latin typeface="微软雅黑" panose="020B0503020204020204" pitchFamily="34" charset="-122"/>
                <a:ea typeface="微软雅黑" panose="020B0503020204020204" pitchFamily="34" charset="-122"/>
              </a:rPr>
              <a:t>) </a:t>
            </a:r>
            <a:r>
              <a:rPr lang="zh-CN" altLang="en-US" sz="1600" dirty="0">
                <a:solidFill>
                  <a:schemeClr val="accent4"/>
                </a:solidFill>
                <a:latin typeface="微软雅黑" panose="020B0503020204020204" pitchFamily="34" charset="-122"/>
                <a:ea typeface="微软雅黑" panose="020B0503020204020204" pitchFamily="34" charset="-122"/>
              </a:rPr>
              <a:t>；</a:t>
            </a:r>
          </a:p>
          <a:p>
            <a:pPr indent="444500">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2.</a:t>
            </a:r>
            <a:r>
              <a:rPr lang="zh-CN" altLang="en-US" sz="1600" dirty="0">
                <a:solidFill>
                  <a:schemeClr val="accent4"/>
                </a:solidFill>
                <a:latin typeface="微软雅黑" panose="020B0503020204020204" pitchFamily="34" charset="-122"/>
                <a:ea typeface="微软雅黑" panose="020B0503020204020204" pitchFamily="34" charset="-122"/>
              </a:rPr>
              <a:t>申请人以我所为单位获得省部级一等奖及以上奖励（个人排名前五）；</a:t>
            </a:r>
          </a:p>
          <a:p>
            <a:pPr indent="444500">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3.</a:t>
            </a:r>
            <a:r>
              <a:rPr lang="zh-CN" altLang="en-US" sz="1600" dirty="0">
                <a:solidFill>
                  <a:schemeClr val="accent4"/>
                </a:solidFill>
                <a:latin typeface="微软雅黑" panose="020B0503020204020204" pitchFamily="34" charset="-122"/>
                <a:ea typeface="微软雅黑" panose="020B0503020204020204" pitchFamily="34" charset="-122"/>
              </a:rPr>
              <a:t>申请人以第一发明人获得国家发明专利或已受理的发明专利（含导师为第一发明人、申请人为第二发明人，专利权人为我所）。</a:t>
            </a:r>
          </a:p>
          <a:p>
            <a:pPr indent="444500">
              <a:lnSpc>
                <a:spcPts val="2400"/>
              </a:lnSpc>
              <a:spcBef>
                <a:spcPts val="0"/>
              </a:spcBef>
              <a:spcAft>
                <a:spcPts val="600"/>
              </a:spcAft>
              <a:defRPr/>
            </a:pPr>
            <a:r>
              <a:rPr lang="zh-CN" altLang="en-US" sz="1600" b="1" dirty="0" smtClean="0">
                <a:solidFill>
                  <a:srgbClr val="C00000"/>
                </a:solidFill>
                <a:latin typeface="微软雅黑" panose="020B0503020204020204" pitchFamily="34" charset="-122"/>
                <a:ea typeface="微软雅黑" panose="020B0503020204020204" pitchFamily="34" charset="-122"/>
              </a:rPr>
              <a:t>提前</a:t>
            </a:r>
            <a:r>
              <a:rPr lang="zh-CN" altLang="en-US" sz="1600" b="1" dirty="0">
                <a:solidFill>
                  <a:srgbClr val="C00000"/>
                </a:solidFill>
                <a:latin typeface="微软雅黑" panose="020B0503020204020204" pitchFamily="34" charset="-122"/>
                <a:ea typeface="微软雅黑" panose="020B0503020204020204" pitchFamily="34" charset="-122"/>
              </a:rPr>
              <a:t>申请硕士学位论文答辩，必须满足以下条件之一：</a:t>
            </a:r>
          </a:p>
          <a:p>
            <a:pPr marL="228600" lvl="2">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① </a:t>
            </a:r>
            <a:r>
              <a:rPr lang="zh-CN" altLang="en-US" sz="1600" dirty="0">
                <a:solidFill>
                  <a:schemeClr val="accent4"/>
                </a:solidFill>
                <a:latin typeface="微软雅黑" panose="020B0503020204020204" pitchFamily="34" charset="-122"/>
                <a:ea typeface="微软雅黑" panose="020B0503020204020204" pitchFamily="34" charset="-122"/>
              </a:rPr>
              <a:t>达到发表文章的基本要求</a:t>
            </a:r>
            <a:r>
              <a:rPr lang="zh-CN" altLang="en-US" sz="1600" dirty="0" smtClean="0">
                <a:solidFill>
                  <a:schemeClr val="accent4"/>
                </a:solidFill>
                <a:latin typeface="微软雅黑" panose="020B0503020204020204" pitchFamily="34" charset="-122"/>
                <a:ea typeface="微软雅黑" panose="020B0503020204020204" pitchFamily="34" charset="-122"/>
              </a:rPr>
              <a:t>，且申请人</a:t>
            </a:r>
            <a:r>
              <a:rPr lang="zh-CN" altLang="en-US" sz="1600" dirty="0">
                <a:solidFill>
                  <a:schemeClr val="accent4"/>
                </a:solidFill>
                <a:latin typeface="微软雅黑" panose="020B0503020204020204" pitchFamily="34" charset="-122"/>
                <a:ea typeface="微软雅黑" panose="020B0503020204020204" pitchFamily="34" charset="-122"/>
              </a:rPr>
              <a:t>以我所为单位获得省部级一等奖及以上奖励（个人排名前五）；</a:t>
            </a:r>
          </a:p>
          <a:p>
            <a:pPr marL="228600" lvl="2">
              <a:lnSpc>
                <a:spcPts val="2400"/>
              </a:lnSpc>
              <a:spcBef>
                <a:spcPts val="0"/>
              </a:spcBef>
              <a:spcAft>
                <a:spcPts val="600"/>
              </a:spcAft>
              <a:defRPr/>
            </a:pPr>
            <a:r>
              <a:rPr lang="en-US" altLang="zh-CN" sz="1600" dirty="0" smtClean="0">
                <a:solidFill>
                  <a:schemeClr val="accent4"/>
                </a:solidFill>
                <a:latin typeface="微软雅黑" panose="020B0503020204020204" pitchFamily="34" charset="-122"/>
                <a:ea typeface="微软雅黑" panose="020B0503020204020204" pitchFamily="34" charset="-122"/>
              </a:rPr>
              <a:t>②</a:t>
            </a:r>
            <a:r>
              <a:rPr lang="zh-CN" altLang="en-US" sz="1600" dirty="0">
                <a:solidFill>
                  <a:schemeClr val="accent4"/>
                </a:solidFill>
                <a:latin typeface="微软雅黑" panose="020B0503020204020204" pitchFamily="34" charset="-122"/>
                <a:ea typeface="微软雅黑" panose="020B0503020204020204" pitchFamily="34" charset="-122"/>
              </a:rPr>
              <a:t>申请人以第一作者（我所为第一署名单位、中国科学院大学为署名单位）在相关研究领域重要学术</a:t>
            </a:r>
            <a:r>
              <a:rPr lang="zh-CN" altLang="en-US" sz="1600" dirty="0" smtClean="0">
                <a:solidFill>
                  <a:schemeClr val="accent4"/>
                </a:solidFill>
                <a:latin typeface="微软雅黑" panose="020B0503020204020204" pitchFamily="34" charset="-122"/>
                <a:ea typeface="微软雅黑" panose="020B0503020204020204" pitchFamily="34" charset="-122"/>
              </a:rPr>
              <a:t>期刊至少发表</a:t>
            </a:r>
            <a:r>
              <a:rPr lang="en-US" altLang="zh-CN" sz="1600" dirty="0" smtClean="0">
                <a:solidFill>
                  <a:schemeClr val="accent4"/>
                </a:solidFill>
                <a:latin typeface="微软雅黑" panose="020B0503020204020204" pitchFamily="34" charset="-122"/>
                <a:ea typeface="微软雅黑" panose="020B0503020204020204" pitchFamily="34" charset="-122"/>
              </a:rPr>
              <a:t>1</a:t>
            </a:r>
            <a:r>
              <a:rPr lang="zh-CN" altLang="en-US" sz="1600" dirty="0" smtClean="0">
                <a:solidFill>
                  <a:schemeClr val="accent4"/>
                </a:solidFill>
                <a:latin typeface="微软雅黑" panose="020B0503020204020204" pitchFamily="34" charset="-122"/>
                <a:ea typeface="微软雅黑" panose="020B0503020204020204" pitchFamily="34" charset="-122"/>
              </a:rPr>
              <a:t>篇高质量</a:t>
            </a:r>
            <a:r>
              <a:rPr lang="zh-CN" altLang="en-US" sz="1600" dirty="0">
                <a:solidFill>
                  <a:schemeClr val="accent4"/>
                </a:solidFill>
                <a:latin typeface="微软雅黑" panose="020B0503020204020204" pitchFamily="34" charset="-122"/>
                <a:ea typeface="微软雅黑" panose="020B0503020204020204" pitchFamily="34" charset="-122"/>
              </a:rPr>
              <a:t>学术论文（含已录用），期刊目录由我所认定。</a:t>
            </a:r>
          </a:p>
          <a:p>
            <a:pPr marL="514350" indent="-514350">
              <a:lnSpc>
                <a:spcPts val="2400"/>
              </a:lnSpc>
              <a:spcBef>
                <a:spcPts val="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）成绩合格、学分达标</a:t>
            </a:r>
            <a:r>
              <a:rPr lang="zh-CN" altLang="en-US" sz="1600" b="1" dirty="0" smtClean="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dirty="0">
                <a:solidFill>
                  <a:schemeClr val="accent4"/>
                </a:solidFill>
                <a:latin typeface="微软雅黑" panose="020B0503020204020204" pitchFamily="34" charset="-122"/>
                <a:ea typeface="微软雅黑" panose="020B0503020204020204" pitchFamily="34" charset="-122"/>
              </a:rPr>
              <a:t>35 </a:t>
            </a:r>
            <a:r>
              <a:rPr lang="zh-CN" altLang="en-US" sz="1600" dirty="0" smtClean="0">
                <a:solidFill>
                  <a:schemeClr val="accent4"/>
                </a:solidFill>
                <a:latin typeface="微软雅黑" panose="020B0503020204020204" pitchFamily="34" charset="-122"/>
                <a:ea typeface="微软雅黑" panose="020B0503020204020204" pitchFamily="34" charset="-122"/>
              </a:rPr>
              <a:t>学分 </a:t>
            </a:r>
            <a:r>
              <a:rPr lang="en-US" altLang="zh-CN" sz="1600" dirty="0" smtClean="0">
                <a:solidFill>
                  <a:schemeClr val="accent4"/>
                </a:solidFill>
                <a:latin typeface="微软雅黑" panose="020B0503020204020204" pitchFamily="34" charset="-122"/>
                <a:ea typeface="微软雅黑" panose="020B0503020204020204" pitchFamily="34" charset="-122"/>
              </a:rPr>
              <a:t>(</a:t>
            </a:r>
            <a:r>
              <a:rPr lang="zh-CN" altLang="en-US" sz="1600" dirty="0" smtClean="0">
                <a:solidFill>
                  <a:schemeClr val="accent4"/>
                </a:solidFill>
                <a:latin typeface="微软雅黑" panose="020B0503020204020204" pitchFamily="34" charset="-122"/>
                <a:ea typeface="微软雅黑" panose="020B0503020204020204" pitchFamily="34" charset="-122"/>
              </a:rPr>
              <a:t>含</a:t>
            </a:r>
            <a:r>
              <a:rPr lang="zh-CN" altLang="en-US" sz="1600" dirty="0">
                <a:solidFill>
                  <a:schemeClr val="accent4"/>
                </a:solidFill>
                <a:latin typeface="微软雅黑" panose="020B0503020204020204" pitchFamily="34" charset="-122"/>
                <a:ea typeface="微软雅黑" panose="020B0503020204020204" pitchFamily="34" charset="-122"/>
              </a:rPr>
              <a:t>开</a:t>
            </a:r>
            <a:r>
              <a:rPr lang="zh-CN" altLang="en-US" sz="1600" dirty="0" smtClean="0">
                <a:solidFill>
                  <a:schemeClr val="accent4"/>
                </a:solidFill>
                <a:latin typeface="微软雅黑" panose="020B0503020204020204" pitchFamily="34" charset="-122"/>
                <a:ea typeface="微软雅黑" panose="020B0503020204020204" pitchFamily="34" charset="-122"/>
              </a:rPr>
              <a:t>题、中期和</a:t>
            </a:r>
            <a:r>
              <a:rPr lang="zh-CN" altLang="en-US" sz="1600" dirty="0">
                <a:solidFill>
                  <a:schemeClr val="accent4"/>
                </a:solidFill>
                <a:latin typeface="微软雅黑" panose="020B0503020204020204" pitchFamily="34" charset="-122"/>
                <a:ea typeface="微软雅黑" panose="020B0503020204020204" pitchFamily="34" charset="-122"/>
              </a:rPr>
              <a:t>社会实践及学术</a:t>
            </a:r>
            <a:r>
              <a:rPr lang="zh-CN" altLang="en-US" sz="1600" dirty="0" smtClean="0">
                <a:solidFill>
                  <a:schemeClr val="accent4"/>
                </a:solidFill>
                <a:latin typeface="微软雅黑" panose="020B0503020204020204" pitchFamily="34" charset="-122"/>
                <a:ea typeface="微软雅黑" panose="020B0503020204020204" pitchFamily="34" charset="-122"/>
              </a:rPr>
              <a:t>报告必修</a:t>
            </a:r>
            <a:r>
              <a:rPr lang="zh-CN" altLang="en-US" sz="1600" dirty="0">
                <a:solidFill>
                  <a:schemeClr val="accent4"/>
                </a:solidFill>
                <a:latin typeface="微软雅黑" panose="020B0503020204020204" pitchFamily="34" charset="-122"/>
                <a:ea typeface="微软雅黑" panose="020B0503020204020204" pitchFamily="34" charset="-122"/>
              </a:rPr>
              <a:t>环节</a:t>
            </a:r>
            <a:r>
              <a:rPr lang="en-US" altLang="zh-CN" sz="1600" dirty="0">
                <a:solidFill>
                  <a:schemeClr val="accent4"/>
                </a:solidFill>
                <a:latin typeface="微软雅黑" panose="020B0503020204020204" pitchFamily="34" charset="-122"/>
                <a:ea typeface="微软雅黑" panose="020B0503020204020204" pitchFamily="34" charset="-122"/>
              </a:rPr>
              <a:t>5</a:t>
            </a:r>
            <a:r>
              <a:rPr lang="zh-CN" altLang="en-US" sz="1600" dirty="0" smtClean="0">
                <a:solidFill>
                  <a:schemeClr val="accent4"/>
                </a:solidFill>
                <a:latin typeface="微软雅黑" panose="020B0503020204020204" pitchFamily="34" charset="-122"/>
                <a:ea typeface="微软雅黑" panose="020B0503020204020204" pitchFamily="34" charset="-122"/>
              </a:rPr>
              <a:t>学分</a:t>
            </a:r>
            <a:r>
              <a:rPr lang="en-US" altLang="zh-CN" sz="1600" dirty="0" smtClean="0">
                <a:solidFill>
                  <a:schemeClr val="accent4"/>
                </a:solidFill>
                <a:latin typeface="微软雅黑" panose="020B0503020204020204" pitchFamily="34" charset="-122"/>
                <a:ea typeface="微软雅黑" panose="020B0503020204020204" pitchFamily="34" charset="-122"/>
              </a:rPr>
              <a:t>)</a:t>
            </a:r>
            <a:r>
              <a:rPr lang="zh-CN" altLang="en-US" sz="1600" dirty="0" smtClean="0">
                <a:solidFill>
                  <a:schemeClr val="accent4"/>
                </a:solidFill>
                <a:latin typeface="微软雅黑" panose="020B0503020204020204" pitchFamily="34" charset="-122"/>
                <a:ea typeface="微软雅黑" panose="020B0503020204020204" pitchFamily="34" charset="-122"/>
              </a:rPr>
              <a:t>。</a:t>
            </a:r>
            <a:endParaRPr lang="en-US" altLang="zh-CN" sz="1600" dirty="0">
              <a:solidFill>
                <a:schemeClr val="accent4"/>
              </a:solidFill>
              <a:latin typeface="微软雅黑" panose="020B0503020204020204" pitchFamily="34" charset="-122"/>
              <a:ea typeface="微软雅黑" panose="020B0503020204020204" pitchFamily="34" charset="-122"/>
            </a:endParaRPr>
          </a:p>
          <a:p>
            <a:pPr marL="514350" indent="-514350">
              <a:lnSpc>
                <a:spcPts val="2400"/>
              </a:lnSpc>
              <a:spcBef>
                <a:spcPts val="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）答辩申请：</a:t>
            </a:r>
            <a:r>
              <a:rPr lang="zh-CN" altLang="en-US" sz="1600" dirty="0">
                <a:solidFill>
                  <a:schemeClr val="accent4"/>
                </a:solidFill>
                <a:latin typeface="微软雅黑" panose="020B0503020204020204" pitchFamily="34" charset="-122"/>
                <a:ea typeface="微软雅黑" panose="020B0503020204020204" pitchFamily="34" charset="-122"/>
              </a:rPr>
              <a:t>至少答辩</a:t>
            </a:r>
            <a:r>
              <a:rPr lang="zh-CN" altLang="en-US" sz="1600" b="1" dirty="0">
                <a:solidFill>
                  <a:srgbClr val="C00000"/>
                </a:solidFill>
                <a:latin typeface="微软雅黑" panose="020B0503020204020204" pitchFamily="34" charset="-122"/>
                <a:ea typeface="微软雅黑" panose="020B0503020204020204" pitchFamily="34" charset="-122"/>
              </a:rPr>
              <a:t>前</a:t>
            </a:r>
            <a:r>
              <a:rPr lang="en-US" altLang="zh-CN" sz="1600" b="1" dirty="0">
                <a:solidFill>
                  <a:srgbClr val="C00000"/>
                </a:solidFill>
                <a:latin typeface="微软雅黑" panose="020B0503020204020204" pitchFamily="34" charset="-122"/>
                <a:ea typeface="微软雅黑" panose="020B0503020204020204" pitchFamily="34" charset="-122"/>
              </a:rPr>
              <a:t>8</a:t>
            </a:r>
            <a:r>
              <a:rPr lang="zh-CN" altLang="en-US" sz="1600" b="1" dirty="0">
                <a:solidFill>
                  <a:srgbClr val="C00000"/>
                </a:solidFill>
                <a:latin typeface="微软雅黑" panose="020B0503020204020204" pitchFamily="34" charset="-122"/>
                <a:ea typeface="微软雅黑" panose="020B0503020204020204" pitchFamily="34" charset="-122"/>
              </a:rPr>
              <a:t>天</a:t>
            </a:r>
            <a:r>
              <a:rPr lang="zh-CN" altLang="en-US" sz="1600" dirty="0">
                <a:solidFill>
                  <a:schemeClr val="accent4"/>
                </a:solidFill>
                <a:latin typeface="微软雅黑" panose="020B0503020204020204" pitchFamily="34" charset="-122"/>
                <a:ea typeface="微软雅黑" panose="020B0503020204020204" pitchFamily="34" charset="-122"/>
              </a:rPr>
              <a:t>提交，提交前，须完成学位论文格式审查、论文查重、导师审阅同意后，提交教育处进行毕业和学位论文答辩资格审核。</a:t>
            </a:r>
          </a:p>
          <a:p>
            <a:pPr marL="514350" indent="-514350">
              <a:lnSpc>
                <a:spcPts val="2400"/>
              </a:lnSpc>
              <a:spcBef>
                <a:spcPts val="0"/>
              </a:spcBef>
              <a:spcAft>
                <a:spcPts val="600"/>
              </a:spcAft>
              <a:buClr>
                <a:srgbClr val="0000FF"/>
              </a:buClr>
              <a:buFont typeface="Wingdings 2" pitchFamily="18" charset="2"/>
              <a:buNone/>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a:t>
            </a:r>
            <a:r>
              <a:rPr lang="zh-CN" altLang="en-US" sz="1600" dirty="0">
                <a:solidFill>
                  <a:schemeClr val="accent4"/>
                </a:solidFill>
                <a:latin typeface="微软雅黑" panose="020B0503020204020204" pitchFamily="34" charset="-122"/>
                <a:ea typeface="微软雅黑" panose="020B0503020204020204" pitchFamily="34" charset="-122"/>
              </a:rPr>
              <a:t>用于申请毕业及学位的文章</a:t>
            </a:r>
            <a:r>
              <a:rPr lang="zh-CN" altLang="en-US" sz="16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录用函须经导师签字</a:t>
            </a:r>
            <a:r>
              <a:rPr lang="zh-CN" altLang="en-US" sz="1600" dirty="0">
                <a:solidFill>
                  <a:schemeClr val="accent4"/>
                </a:solidFill>
                <a:latin typeface="微软雅黑" panose="020B0503020204020204" pitchFamily="34" charset="-122"/>
                <a:ea typeface="微软雅黑" panose="020B0503020204020204" pitchFamily="34" charset="-122"/>
              </a:rPr>
              <a:t>并上传至培养系统后，方可用于申请学位论文答辩。</a:t>
            </a:r>
          </a:p>
        </p:txBody>
      </p:sp>
      <p:grpSp>
        <p:nvGrpSpPr>
          <p:cNvPr id="11267" name="Group 6"/>
          <p:cNvGrpSpPr>
            <a:grpSpLocks/>
          </p:cNvGrpSpPr>
          <p:nvPr/>
        </p:nvGrpSpPr>
        <p:grpSpPr bwMode="auto">
          <a:xfrm>
            <a:off x="201613" y="0"/>
            <a:ext cx="8942387" cy="6864350"/>
            <a:chOff x="127" y="0"/>
            <a:chExt cx="5633" cy="4324"/>
          </a:xfrm>
        </p:grpSpPr>
        <p:grpSp>
          <p:nvGrpSpPr>
            <p:cNvPr id="11268" name="Group 7"/>
            <p:cNvGrpSpPr>
              <a:grpSpLocks/>
            </p:cNvGrpSpPr>
            <p:nvPr/>
          </p:nvGrpSpPr>
          <p:grpSpPr bwMode="auto">
            <a:xfrm>
              <a:off x="127" y="4065"/>
              <a:ext cx="5633" cy="259"/>
              <a:chOff x="127" y="4065"/>
              <a:chExt cx="5633" cy="259"/>
            </a:xfrm>
          </p:grpSpPr>
          <p:sp>
            <p:nvSpPr>
              <p:cNvPr id="11270"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1271"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grpSp>
        <p:pic>
          <p:nvPicPr>
            <p:cNvPr id="11269"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03123" y="188640"/>
            <a:ext cx="5689055" cy="6555411"/>
          </a:xfrm>
          <a:prstGeom prst="rect">
            <a:avLst/>
          </a:prstGeom>
        </p:spPr>
      </p:pic>
      <p:cxnSp>
        <p:nvCxnSpPr>
          <p:cNvPr id="4" name="直接连接符 3"/>
          <p:cNvCxnSpPr/>
          <p:nvPr/>
        </p:nvCxnSpPr>
        <p:spPr>
          <a:xfrm>
            <a:off x="1835696" y="4293096"/>
            <a:ext cx="55450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直接连接符 5"/>
          <p:cNvCxnSpPr/>
          <p:nvPr/>
        </p:nvCxnSpPr>
        <p:spPr>
          <a:xfrm>
            <a:off x="1835696" y="4653136"/>
            <a:ext cx="28803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588224" y="3861048"/>
            <a:ext cx="79251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548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23850" y="188640"/>
            <a:ext cx="8507413" cy="6261371"/>
          </a:xfrm>
        </p:spPr>
        <p:txBody>
          <a:bodyPr>
            <a:normAutofit fontScale="47500" lnSpcReduction="20000"/>
          </a:bodyPr>
          <a:lstStyle/>
          <a:p>
            <a:pPr marL="0" indent="0" eaLnBrk="1" hangingPunct="1">
              <a:lnSpc>
                <a:spcPct val="150000"/>
              </a:lnSpc>
              <a:spcBef>
                <a:spcPts val="0"/>
              </a:spcBef>
              <a:spcAft>
                <a:spcPts val="600"/>
              </a:spcAft>
              <a:buClrTx/>
              <a:buFont typeface="Century Schoolbook" pitchFamily="18" charset="0"/>
              <a:buNone/>
              <a:defRPr/>
            </a:pPr>
            <a:r>
              <a:rPr lang="zh-CN" altLang="en-US" sz="59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（三）答辩前各项工作流程及应提交的纸质材料</a:t>
            </a:r>
          </a:p>
          <a:p>
            <a:pPr marL="0" indent="0" eaLnBrk="1" hangingPunct="1">
              <a:lnSpc>
                <a:spcPts val="2400"/>
              </a:lnSpc>
              <a:spcBef>
                <a:spcPts val="600"/>
              </a:spcBef>
              <a:spcAft>
                <a:spcPts val="600"/>
              </a:spcAft>
              <a:buClrTx/>
              <a:buFont typeface="Century Schoolbook" pitchFamily="18" charset="0"/>
              <a:buNone/>
              <a:defRPr/>
            </a:pPr>
            <a:r>
              <a:rPr lang="en-US" altLang="zh-CN" sz="3800" b="1" dirty="0">
                <a:solidFill>
                  <a:srgbClr val="FF0000"/>
                </a:solidFill>
                <a:latin typeface="微软雅黑" panose="020B0503020204020204" pitchFamily="34" charset="-122"/>
                <a:ea typeface="微软雅黑" panose="020B0503020204020204" pitchFamily="34" charset="-122"/>
              </a:rPr>
              <a:t>1 </a:t>
            </a:r>
            <a:r>
              <a:rPr lang="zh-CN" altLang="en-US" sz="3800" b="1" dirty="0" smtClean="0">
                <a:solidFill>
                  <a:srgbClr val="FF0000"/>
                </a:solidFill>
                <a:latin typeface="微软雅黑" panose="020B0503020204020204" pitchFamily="34" charset="-122"/>
                <a:ea typeface="微软雅黑" panose="020B0503020204020204" pitchFamily="34" charset="-122"/>
              </a:rPr>
              <a:t>毕业及学位论文答辩申请</a:t>
            </a:r>
            <a:r>
              <a:rPr lang="zh-CN" altLang="en-US" sz="3800" b="1" dirty="0">
                <a:solidFill>
                  <a:srgbClr val="FF0000"/>
                </a:solidFill>
                <a:latin typeface="微软雅黑" panose="020B0503020204020204" pitchFamily="34" charset="-122"/>
                <a:ea typeface="微软雅黑" panose="020B0503020204020204" pitchFamily="34" charset="-122"/>
              </a:rPr>
              <a:t>需提交的纸制材料</a:t>
            </a:r>
            <a:endParaRPr lang="en-US" altLang="zh-CN" sz="3800" b="1" dirty="0">
              <a:solidFill>
                <a:srgbClr val="FF0000"/>
              </a:solidFill>
              <a:latin typeface="微软雅黑" panose="020B0503020204020204" pitchFamily="34" charset="-122"/>
              <a:ea typeface="微软雅黑" panose="020B0503020204020204" pitchFamily="34" charset="-122"/>
            </a:endParaRPr>
          </a:p>
          <a:p>
            <a:pPr indent="-4763" eaLnBrk="1" hangingPunct="1">
              <a:lnSpc>
                <a:spcPts val="2400"/>
              </a:lnSpc>
              <a:spcBef>
                <a:spcPts val="0"/>
              </a:spcBef>
              <a:buClrTx/>
              <a:buSzPct val="85000"/>
              <a:buFont typeface="Wingdings" panose="05000000000000000000" pitchFamily="2" charset="2"/>
              <a:buChar char="u"/>
              <a:defRPr/>
            </a:pP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毕业研究生登记表</a:t>
            </a: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：一式两份，贴免冠一寸照片</a:t>
            </a:r>
            <a:endParaRPr lang="en-US" altLang="zh-CN" sz="3800" b="1" dirty="0">
              <a:latin typeface="华文仿宋" pitchFamily="2" charset="-122"/>
              <a:ea typeface="华文仿宋" pitchFamily="2" charset="-122"/>
            </a:endParaRPr>
          </a:p>
          <a:p>
            <a:pPr indent="-4763" eaLnBrk="1" hangingPunct="1">
              <a:lnSpc>
                <a:spcPts val="2400"/>
              </a:lnSpc>
              <a:spcBef>
                <a:spcPts val="0"/>
              </a:spcBef>
              <a:buClrTx/>
              <a:buSzPct val="85000"/>
              <a:buFont typeface="Wingdings" panose="05000000000000000000" pitchFamily="2" charset="2"/>
              <a:buChar char="u"/>
              <a:defRPr/>
            </a:pP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学位论文答辩申请书</a:t>
            </a: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：一式两份，贴免冠一寸</a:t>
            </a:r>
            <a:r>
              <a:rPr lang="zh-CN" altLang="en-US" sz="3800" b="1" dirty="0" smtClean="0">
                <a:latin typeface="华文仿宋" pitchFamily="2" charset="-122"/>
                <a:ea typeface="华文仿宋" pitchFamily="2" charset="-122"/>
              </a:rPr>
              <a:t>照片，发表论文首页、发明专利复印件或文章录用函（导师签字）及待发表文章全文。</a:t>
            </a:r>
            <a:endParaRPr lang="en-US" altLang="zh-CN" sz="3800" b="1" dirty="0">
              <a:latin typeface="华文仿宋" pitchFamily="2" charset="-122"/>
              <a:ea typeface="华文仿宋" pitchFamily="2" charset="-122"/>
            </a:endParaRPr>
          </a:p>
          <a:p>
            <a:pPr indent="-4763" eaLnBrk="1" hangingPunct="1">
              <a:lnSpc>
                <a:spcPts val="2400"/>
              </a:lnSpc>
              <a:spcBef>
                <a:spcPts val="0"/>
              </a:spcBef>
              <a:buClrTx/>
              <a:buSzPct val="85000"/>
              <a:buFont typeface="Wingdings" panose="05000000000000000000" pitchFamily="2" charset="2"/>
              <a:buChar char="u"/>
              <a:defRPr/>
            </a:pP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截止</a:t>
            </a:r>
            <a:r>
              <a:rPr lang="zh-CN" altLang="en-US"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日期：</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博士</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8</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月</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4</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日</a:t>
            </a:r>
            <a:r>
              <a:rPr lang="zh-CN" altLang="en-US"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硕士</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8</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月</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11</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日</a:t>
            </a:r>
            <a:endParaRPr lang="en-US" altLang="zh-CN"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0" indent="0" eaLnBrk="1" hangingPunct="1">
              <a:lnSpc>
                <a:spcPts val="2400"/>
              </a:lnSpc>
              <a:spcBef>
                <a:spcPts val="600"/>
              </a:spcBef>
              <a:spcAft>
                <a:spcPts val="600"/>
              </a:spcAft>
              <a:buClrTx/>
              <a:buNone/>
              <a:defRPr/>
            </a:pPr>
            <a:r>
              <a:rPr lang="en-US" altLang="zh-CN" sz="3800" b="1" dirty="0">
                <a:solidFill>
                  <a:srgbClr val="FF0000"/>
                </a:solidFill>
                <a:latin typeface="微软雅黑" panose="020B0503020204020204" pitchFamily="34" charset="-122"/>
                <a:ea typeface="微软雅黑" panose="020B0503020204020204" pitchFamily="34" charset="-122"/>
              </a:rPr>
              <a:t>2 </a:t>
            </a:r>
            <a:r>
              <a:rPr lang="zh-CN" altLang="en-US" sz="3800" b="1" dirty="0" smtClean="0">
                <a:solidFill>
                  <a:srgbClr val="FF0000"/>
                </a:solidFill>
                <a:latin typeface="微软雅黑" panose="020B0503020204020204" pitchFamily="34" charset="-122"/>
                <a:ea typeface="微软雅黑" panose="020B0503020204020204" pitchFamily="34" charset="-122"/>
              </a:rPr>
              <a:t>学位论文答辩流程</a:t>
            </a:r>
            <a:endParaRPr lang="en-US" altLang="zh-CN" sz="3800" b="1" dirty="0" smtClean="0">
              <a:solidFill>
                <a:srgbClr val="FF0000"/>
              </a:solidFill>
              <a:latin typeface="微软雅黑" panose="020B0503020204020204" pitchFamily="34" charset="-122"/>
              <a:ea typeface="微软雅黑" panose="020B0503020204020204" pitchFamily="34" charset="-122"/>
            </a:endParaRPr>
          </a:p>
          <a:p>
            <a:pPr marL="0" indent="0" eaLnBrk="1" hangingPunct="1">
              <a:lnSpc>
                <a:spcPts val="2400"/>
              </a:lnSpc>
              <a:spcBef>
                <a:spcPts val="0"/>
              </a:spcBef>
              <a:buClrTx/>
              <a:buSzPct val="85000"/>
              <a:buFontTx/>
              <a:buNone/>
              <a:defRPr/>
            </a:pPr>
            <a:r>
              <a:rPr lang="zh-CN" altLang="en-US" sz="3800" b="1" dirty="0" smtClean="0">
                <a:latin typeface="华文仿宋" pitchFamily="2" charset="-122"/>
                <a:ea typeface="华文仿宋" pitchFamily="2" charset="-122"/>
              </a:rPr>
              <a:t>（</a:t>
            </a:r>
            <a:r>
              <a:rPr lang="en-US" altLang="zh-CN" sz="3800" b="1" dirty="0" smtClean="0">
                <a:latin typeface="华文仿宋" pitchFamily="2" charset="-122"/>
                <a:ea typeface="华文仿宋" pitchFamily="2" charset="-122"/>
              </a:rPr>
              <a:t>1</a:t>
            </a:r>
            <a:r>
              <a:rPr lang="zh-CN" altLang="en-US" sz="3800" b="1" dirty="0" smtClean="0">
                <a:latin typeface="华文仿宋" pitchFamily="2" charset="-122"/>
                <a:ea typeface="华文仿宋" pitchFamily="2" charset="-122"/>
              </a:rPr>
              <a:t>）流程：申请人完成论文格式审查、论文查重后，通过培养系统申请答辩，提交导师，经导师同意、教育处审核后，申请人聘请答辩秘书，由教育处分配秘书权限后，由答辩秘书负责在培养系统聘请论文评阅人和答辩委员会成员等工作，由答辩申请人打印</a:t>
            </a:r>
            <a:r>
              <a:rPr lang="en-US" altLang="zh-CN" sz="3800" b="1" dirty="0" smtClean="0">
                <a:latin typeface="华文仿宋" pitchFamily="2" charset="-122"/>
                <a:ea typeface="华文仿宋" pitchFamily="2" charset="-122"/>
              </a:rPr>
              <a:t>《</a:t>
            </a:r>
            <a:r>
              <a:rPr lang="zh-CN" altLang="en-US" sz="3800" b="1" dirty="0" smtClean="0">
                <a:latin typeface="华文仿宋" pitchFamily="2" charset="-122"/>
                <a:ea typeface="华文仿宋" pitchFamily="2" charset="-122"/>
              </a:rPr>
              <a:t>学位论文答辩申请书</a:t>
            </a:r>
            <a:r>
              <a:rPr lang="en-US" altLang="zh-CN" sz="3800" b="1" dirty="0" smtClean="0">
                <a:latin typeface="华文仿宋" pitchFamily="2" charset="-122"/>
                <a:ea typeface="华文仿宋" pitchFamily="2" charset="-122"/>
              </a:rPr>
              <a:t>》</a:t>
            </a:r>
            <a:r>
              <a:rPr lang="zh-CN" altLang="en-US" sz="3800" b="1" dirty="0" smtClean="0">
                <a:latin typeface="华文仿宋" pitchFamily="2" charset="-122"/>
                <a:ea typeface="华文仿宋" pitchFamily="2" charset="-122"/>
              </a:rPr>
              <a:t>并提交至教育处。</a:t>
            </a:r>
            <a:endParaRPr lang="en-US" altLang="zh-CN" sz="3800" b="1" dirty="0" smtClean="0">
              <a:latin typeface="华文仿宋" pitchFamily="2" charset="-122"/>
              <a:ea typeface="华文仿宋" pitchFamily="2" charset="-122"/>
            </a:endParaRPr>
          </a:p>
          <a:p>
            <a:pPr marL="0" indent="0" eaLnBrk="1" hangingPunct="1">
              <a:lnSpc>
                <a:spcPts val="2400"/>
              </a:lnSpc>
              <a:spcBef>
                <a:spcPts val="0"/>
              </a:spcBef>
              <a:buClrTx/>
              <a:buSzPct val="85000"/>
              <a:buFontTx/>
              <a:buNone/>
              <a:defRPr/>
            </a:pPr>
            <a:r>
              <a:rPr lang="zh-CN" altLang="en-US" sz="3800" b="1" dirty="0" smtClean="0">
                <a:latin typeface="华文仿宋" pitchFamily="2" charset="-122"/>
                <a:ea typeface="华文仿宋" pitchFamily="2" charset="-122"/>
              </a:rPr>
              <a:t>（</a:t>
            </a:r>
            <a:r>
              <a:rPr lang="en-US" altLang="zh-CN" sz="3800" b="1" dirty="0">
                <a:latin typeface="华文仿宋" pitchFamily="2" charset="-122"/>
                <a:ea typeface="华文仿宋" pitchFamily="2" charset="-122"/>
              </a:rPr>
              <a:t>2</a:t>
            </a:r>
            <a:r>
              <a:rPr lang="zh-CN" altLang="en-US" sz="3800" b="1" dirty="0">
                <a:latin typeface="华文仿宋" pitchFamily="2" charset="-122"/>
                <a:ea typeface="华文仿宋" pitchFamily="2" charset="-122"/>
              </a:rPr>
              <a:t>）论文评阅：</a:t>
            </a:r>
            <a:endParaRPr lang="en-US" altLang="zh-CN" sz="3800" b="1" dirty="0">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800" b="1" dirty="0" smtClean="0">
                <a:latin typeface="华文仿宋" pitchFamily="2" charset="-122"/>
                <a:ea typeface="华文仿宋" pitchFamily="2" charset="-122"/>
              </a:rPr>
              <a:t>答辩秘书负责答辩人的论文评阅工作（</a:t>
            </a:r>
            <a:r>
              <a:rPr lang="zh-CN" altLang="en-US" sz="3800" b="1" dirty="0">
                <a:latin typeface="华文仿宋" pitchFamily="2" charset="-122"/>
                <a:ea typeface="华文仿宋" pitchFamily="2" charset="-122"/>
              </a:rPr>
              <a:t>包括聘请评阅人、维护评阅意见等）。要求博士论文至少于答辩前</a:t>
            </a:r>
            <a:r>
              <a:rPr lang="en-US" altLang="zh-CN" sz="3800" b="1" dirty="0">
                <a:latin typeface="华文仿宋" pitchFamily="2" charset="-122"/>
                <a:ea typeface="华文仿宋" pitchFamily="2" charset="-122"/>
              </a:rPr>
              <a:t>15</a:t>
            </a:r>
            <a:r>
              <a:rPr lang="zh-CN" altLang="en-US" sz="3800" b="1" dirty="0">
                <a:latin typeface="华文仿宋" pitchFamily="2" charset="-122"/>
                <a:ea typeface="华文仿宋" pitchFamily="2" charset="-122"/>
              </a:rPr>
              <a:t>天送评、硕士论文至少于答辩前</a:t>
            </a:r>
            <a:r>
              <a:rPr lang="en-US" altLang="zh-CN" sz="3800" b="1" dirty="0">
                <a:latin typeface="华文仿宋" pitchFamily="2" charset="-122"/>
                <a:ea typeface="华文仿宋" pitchFamily="2" charset="-122"/>
              </a:rPr>
              <a:t>8</a:t>
            </a:r>
            <a:r>
              <a:rPr lang="zh-CN" altLang="en-US" sz="3800" b="1" dirty="0">
                <a:latin typeface="华文仿宋" pitchFamily="2" charset="-122"/>
                <a:ea typeface="华文仿宋" pitchFamily="2" charset="-122"/>
              </a:rPr>
              <a:t>天送评。</a:t>
            </a:r>
            <a:endParaRPr lang="en-US" altLang="zh-CN" sz="3800" b="1" dirty="0">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800" b="1" dirty="0">
                <a:latin typeface="华文仿宋" pitchFamily="2" charset="-122"/>
                <a:ea typeface="华文仿宋" pitchFamily="2" charset="-122"/>
              </a:rPr>
              <a:t>网上论文评阅意见一致同意答辩，并于答辩前将由评阅人亲笔签字的纸制论文评阅书交至教育处后审核后，方可进行论文答辩。</a:t>
            </a:r>
            <a:endParaRPr lang="en-US" altLang="zh-CN" sz="3800" b="1" dirty="0">
              <a:latin typeface="华文仿宋" pitchFamily="2" charset="-122"/>
              <a:ea typeface="华文仿宋" pitchFamily="2" charset="-122"/>
            </a:endParaRPr>
          </a:p>
          <a:p>
            <a:pPr marL="533400" indent="-533400" eaLnBrk="1" hangingPunct="1">
              <a:lnSpc>
                <a:spcPts val="2400"/>
              </a:lnSpc>
              <a:spcBef>
                <a:spcPts val="0"/>
              </a:spcBef>
              <a:buClrTx/>
              <a:buSzPct val="85000"/>
              <a:buFontTx/>
              <a:buNone/>
              <a:tabLst>
                <a:tab pos="533400" algn="l"/>
              </a:tabLst>
              <a:defRPr/>
            </a:pPr>
            <a:r>
              <a:rPr lang="zh-CN" altLang="en-US" sz="3800" b="1" dirty="0">
                <a:latin typeface="华文仿宋" pitchFamily="2" charset="-122"/>
                <a:ea typeface="华文仿宋" pitchFamily="2" charset="-122"/>
              </a:rPr>
              <a:t>（</a:t>
            </a:r>
            <a:r>
              <a:rPr lang="en-US" altLang="zh-CN" sz="3800" b="1" dirty="0">
                <a:latin typeface="华文仿宋" pitchFamily="2" charset="-122"/>
                <a:ea typeface="华文仿宋" pitchFamily="2" charset="-122"/>
              </a:rPr>
              <a:t>3</a:t>
            </a:r>
            <a:r>
              <a:rPr lang="zh-CN" altLang="en-US" sz="3800" b="1" dirty="0">
                <a:latin typeface="华文仿宋" pitchFamily="2" charset="-122"/>
                <a:ea typeface="华文仿宋" pitchFamily="2" charset="-122"/>
              </a:rPr>
              <a:t>）论文答辩：论文评阅完成后，由答辩秘书在培养管理系统聘请答辩委员会成员，</a:t>
            </a:r>
            <a:r>
              <a:rPr lang="zh-CN" altLang="en-US"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经教育处审核通过后方可组织论文答辩。</a:t>
            </a:r>
            <a:endParaRPr lang="en-US" altLang="zh-CN"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p:txBody>
      </p:sp>
      <p:grpSp>
        <p:nvGrpSpPr>
          <p:cNvPr id="12291" name="Group 6"/>
          <p:cNvGrpSpPr>
            <a:grpSpLocks/>
          </p:cNvGrpSpPr>
          <p:nvPr/>
        </p:nvGrpSpPr>
        <p:grpSpPr bwMode="auto">
          <a:xfrm>
            <a:off x="201613" y="0"/>
            <a:ext cx="8942387" cy="6864350"/>
            <a:chOff x="127" y="0"/>
            <a:chExt cx="5633" cy="4324"/>
          </a:xfrm>
        </p:grpSpPr>
        <p:grpSp>
          <p:nvGrpSpPr>
            <p:cNvPr id="12292" name="Group 7"/>
            <p:cNvGrpSpPr>
              <a:grpSpLocks/>
            </p:cNvGrpSpPr>
            <p:nvPr/>
          </p:nvGrpSpPr>
          <p:grpSpPr bwMode="auto">
            <a:xfrm>
              <a:off x="127" y="4065"/>
              <a:ext cx="5633" cy="259"/>
              <a:chOff x="127" y="4065"/>
              <a:chExt cx="5633" cy="259"/>
            </a:xfrm>
          </p:grpSpPr>
          <p:sp>
            <p:nvSpPr>
              <p:cNvPr id="12294"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2295"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2293"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过程 5"/>
          <p:cNvSpPr/>
          <p:nvPr/>
        </p:nvSpPr>
        <p:spPr>
          <a:xfrm>
            <a:off x="1903789" y="183217"/>
            <a:ext cx="3312366" cy="64987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、答辩人填报“成果”、</a:t>
            </a:r>
            <a:r>
              <a:rPr lang="zh-CN" altLang="en-US" sz="1400" b="1" dirty="0" smtClean="0">
                <a:solidFill>
                  <a:schemeClr val="tx1"/>
                </a:solidFill>
              </a:rPr>
              <a:t>“实践”、完成“论文</a:t>
            </a:r>
            <a:r>
              <a:rPr lang="zh-CN" altLang="en-US" sz="1400" b="1" dirty="0" smtClean="0">
                <a:solidFill>
                  <a:srgbClr val="FF0000"/>
                </a:solidFill>
              </a:rPr>
              <a:t>格式审查</a:t>
            </a:r>
            <a:r>
              <a:rPr lang="zh-CN" altLang="en-US" sz="1400" b="1" dirty="0" smtClean="0">
                <a:solidFill>
                  <a:schemeClr val="tx1"/>
                </a:solidFill>
              </a:rPr>
              <a:t>”，填写“论文答辩申请”</a:t>
            </a:r>
            <a:endParaRPr lang="zh-CN" altLang="en-US" sz="1400" b="1" dirty="0">
              <a:solidFill>
                <a:schemeClr val="tx1"/>
              </a:solidFill>
            </a:endParaRPr>
          </a:p>
        </p:txBody>
      </p:sp>
      <p:sp>
        <p:nvSpPr>
          <p:cNvPr id="7" name="下箭头 6"/>
          <p:cNvSpPr/>
          <p:nvPr/>
        </p:nvSpPr>
        <p:spPr>
          <a:xfrm>
            <a:off x="3470077" y="88557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9" name="流程图: 可选过程 8"/>
          <p:cNvSpPr/>
          <p:nvPr/>
        </p:nvSpPr>
        <p:spPr>
          <a:xfrm>
            <a:off x="1903788" y="1105221"/>
            <a:ext cx="3312367" cy="45157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、导师审核，填写</a:t>
            </a:r>
            <a:r>
              <a:rPr lang="zh-CN" altLang="zh-CN" sz="1400" b="1" dirty="0">
                <a:solidFill>
                  <a:schemeClr val="tx1"/>
                </a:solidFill>
              </a:rPr>
              <a:t>学术评语及对申请人的综合评价</a:t>
            </a:r>
            <a:endParaRPr lang="zh-CN" altLang="en-US" sz="1400" b="1" dirty="0">
              <a:solidFill>
                <a:schemeClr val="tx1"/>
              </a:solidFill>
            </a:endParaRPr>
          </a:p>
        </p:txBody>
      </p:sp>
      <p:sp>
        <p:nvSpPr>
          <p:cNvPr id="11" name="流程图: 过程 10"/>
          <p:cNvSpPr/>
          <p:nvPr/>
        </p:nvSpPr>
        <p:spPr>
          <a:xfrm>
            <a:off x="1885902" y="1844824"/>
            <a:ext cx="3330254" cy="27821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、教育处填写意见，审核通过</a:t>
            </a:r>
          </a:p>
        </p:txBody>
      </p:sp>
      <p:sp>
        <p:nvSpPr>
          <p:cNvPr id="13" name="矩形 12"/>
          <p:cNvSpPr/>
          <p:nvPr/>
        </p:nvSpPr>
        <p:spPr>
          <a:xfrm>
            <a:off x="1885902" y="2420888"/>
            <a:ext cx="3330254" cy="502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、答辩人聘请答辩秘书，通知教育处在培养系统分配秘书权限</a:t>
            </a:r>
          </a:p>
        </p:txBody>
      </p:sp>
      <p:sp>
        <p:nvSpPr>
          <p:cNvPr id="15" name="流程图: 过程 14"/>
          <p:cNvSpPr/>
          <p:nvPr/>
        </p:nvSpPr>
        <p:spPr>
          <a:xfrm>
            <a:off x="1885901" y="3212976"/>
            <a:ext cx="3330255" cy="30088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、答辩秘书聘请论文评阅人</a:t>
            </a:r>
          </a:p>
        </p:txBody>
      </p:sp>
      <p:sp>
        <p:nvSpPr>
          <p:cNvPr id="17" name="流程图: 过程 16"/>
          <p:cNvSpPr/>
          <p:nvPr/>
        </p:nvSpPr>
        <p:spPr>
          <a:xfrm>
            <a:off x="1885901" y="3789040"/>
            <a:ext cx="3330255" cy="26535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、答辩秘书审核、维护论文评阅意见</a:t>
            </a:r>
          </a:p>
        </p:txBody>
      </p:sp>
      <p:sp>
        <p:nvSpPr>
          <p:cNvPr id="20" name="流程图: 过程 19"/>
          <p:cNvSpPr/>
          <p:nvPr/>
        </p:nvSpPr>
        <p:spPr>
          <a:xfrm>
            <a:off x="1872809" y="4353265"/>
            <a:ext cx="3312367" cy="25053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、答辩秘书聘请答辩委员</a:t>
            </a:r>
          </a:p>
        </p:txBody>
      </p:sp>
      <p:sp>
        <p:nvSpPr>
          <p:cNvPr id="22" name="流程图: 过程 21"/>
          <p:cNvSpPr/>
          <p:nvPr/>
        </p:nvSpPr>
        <p:spPr>
          <a:xfrm>
            <a:off x="1865313" y="4869160"/>
            <a:ext cx="3312367" cy="504056"/>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、答辩秘书参加论文答辩，记录论文答辩过程，填写答辩决议</a:t>
            </a:r>
          </a:p>
        </p:txBody>
      </p:sp>
      <p:sp>
        <p:nvSpPr>
          <p:cNvPr id="28" name="下箭头 27"/>
          <p:cNvSpPr/>
          <p:nvPr/>
        </p:nvSpPr>
        <p:spPr>
          <a:xfrm>
            <a:off x="3470076" y="161701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下箭头 28"/>
          <p:cNvSpPr/>
          <p:nvPr/>
        </p:nvSpPr>
        <p:spPr>
          <a:xfrm>
            <a:off x="3470076" y="219505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0" name="下箭头 29"/>
          <p:cNvSpPr/>
          <p:nvPr/>
        </p:nvSpPr>
        <p:spPr>
          <a:xfrm>
            <a:off x="3470076" y="29840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1" name="下箭头 30"/>
          <p:cNvSpPr/>
          <p:nvPr/>
        </p:nvSpPr>
        <p:spPr>
          <a:xfrm>
            <a:off x="3470076" y="358330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2" name="下箭头 31"/>
          <p:cNvSpPr/>
          <p:nvPr/>
        </p:nvSpPr>
        <p:spPr>
          <a:xfrm>
            <a:off x="3470076" y="41288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3" name="下箭头 32"/>
          <p:cNvSpPr/>
          <p:nvPr/>
        </p:nvSpPr>
        <p:spPr>
          <a:xfrm>
            <a:off x="3460091" y="465947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4" name="下箭头 33"/>
          <p:cNvSpPr/>
          <p:nvPr/>
        </p:nvSpPr>
        <p:spPr>
          <a:xfrm>
            <a:off x="3470076" y="541573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流程图: 过程 34"/>
          <p:cNvSpPr/>
          <p:nvPr/>
        </p:nvSpPr>
        <p:spPr>
          <a:xfrm>
            <a:off x="1885901" y="5661248"/>
            <a:ext cx="3299275" cy="319444"/>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9</a:t>
            </a:r>
            <a:r>
              <a:rPr lang="zh-CN" altLang="en-US" sz="1400" b="1" dirty="0">
                <a:solidFill>
                  <a:schemeClr val="tx1"/>
                </a:solidFill>
              </a:rPr>
              <a:t>、答辩申请状态为“已完成”</a:t>
            </a:r>
          </a:p>
        </p:txBody>
      </p:sp>
      <p:sp>
        <p:nvSpPr>
          <p:cNvPr id="36" name="左大括号 35"/>
          <p:cNvSpPr/>
          <p:nvPr/>
        </p:nvSpPr>
        <p:spPr>
          <a:xfrm>
            <a:off x="1361257" y="3316396"/>
            <a:ext cx="360040" cy="2520280"/>
          </a:xfrm>
          <a:prstGeom prst="leftBrace">
            <a:avLst>
              <a:gd name="adj1" fmla="val 8333"/>
              <a:gd name="adj2" fmla="val 6920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文本框 36"/>
          <p:cNvSpPr txBox="1"/>
          <p:nvPr/>
        </p:nvSpPr>
        <p:spPr>
          <a:xfrm>
            <a:off x="823836" y="4576536"/>
            <a:ext cx="461665" cy="1059750"/>
          </a:xfrm>
          <a:prstGeom prst="rect">
            <a:avLst/>
          </a:prstGeom>
          <a:solidFill>
            <a:srgbClr val="00B0F0"/>
          </a:solidFill>
          <a:ln w="28575">
            <a:solidFill>
              <a:schemeClr val="accent1">
                <a:shade val="50000"/>
              </a:schemeClr>
            </a:solidFill>
          </a:ln>
        </p:spPr>
        <p:txBody>
          <a:bodyPr vert="eaVert" wrap="square" rtlCol="0">
            <a:spAutoFit/>
          </a:bodyPr>
          <a:lstStyle/>
          <a:p>
            <a:r>
              <a:rPr lang="zh-CN" altLang="en-US" b="1" dirty="0">
                <a:latin typeface="+mn-ea"/>
                <a:ea typeface="+mn-ea"/>
              </a:rPr>
              <a:t>答辩秘书</a:t>
            </a:r>
          </a:p>
        </p:txBody>
      </p:sp>
      <p:sp>
        <p:nvSpPr>
          <p:cNvPr id="38" name="流程图: 过程 37"/>
          <p:cNvSpPr/>
          <p:nvPr/>
        </p:nvSpPr>
        <p:spPr>
          <a:xfrm>
            <a:off x="1043608" y="6084478"/>
            <a:ext cx="4481441" cy="692365"/>
          </a:xfrm>
          <a:prstGeom prst="flowChartProcess">
            <a:avLst/>
          </a:prstGeom>
          <a:solidFill>
            <a:srgbClr val="FFFF99"/>
          </a:solidFill>
          <a:ln w="444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10</a:t>
            </a:r>
            <a:r>
              <a:rPr lang="zh-CN" altLang="en-US" sz="1400" b="1" dirty="0">
                <a:solidFill>
                  <a:schemeClr val="tx1"/>
                </a:solidFill>
              </a:rPr>
              <a:t>、修改论文</a:t>
            </a:r>
            <a:r>
              <a:rPr lang="zh-CN" altLang="en-US" sz="1400" b="1" dirty="0" smtClean="0">
                <a:solidFill>
                  <a:schemeClr val="tx1"/>
                </a:solidFill>
              </a:rPr>
              <a:t>，提交论文答辩后修改情况说明，在</a:t>
            </a:r>
            <a:r>
              <a:rPr lang="zh-CN" altLang="en-US" sz="1400" b="1" dirty="0">
                <a:solidFill>
                  <a:srgbClr val="FF0000"/>
                </a:solidFill>
                <a:latin typeface="微软雅黑" panose="020B0503020204020204" pitchFamily="34" charset="-122"/>
                <a:ea typeface="微软雅黑" panose="020B0503020204020204" pitchFamily="34" charset="-122"/>
              </a:rPr>
              <a:t>培养</a:t>
            </a:r>
            <a:r>
              <a:rPr lang="zh-CN" altLang="en-US" sz="1400" b="1" dirty="0" smtClean="0">
                <a:solidFill>
                  <a:srgbClr val="FF0000"/>
                </a:solidFill>
                <a:latin typeface="微软雅黑" panose="020B0503020204020204" pitchFamily="34" charset="-122"/>
                <a:ea typeface="微软雅黑" panose="020B0503020204020204" pitchFamily="34" charset="-122"/>
              </a:rPr>
              <a:t>系统或学位系统</a:t>
            </a:r>
            <a:r>
              <a:rPr lang="zh-CN" altLang="en-US" sz="1400" b="1" dirty="0" smtClean="0">
                <a:solidFill>
                  <a:schemeClr val="tx1"/>
                </a:solidFill>
              </a:rPr>
              <a:t>上</a:t>
            </a:r>
            <a:r>
              <a:rPr lang="zh-CN" altLang="en-US" sz="1400" b="1" dirty="0">
                <a:solidFill>
                  <a:schemeClr val="tx1"/>
                </a:solidFill>
              </a:rPr>
              <a:t>传最终版论文，然后在学位系统中</a:t>
            </a:r>
            <a:r>
              <a:rPr lang="zh-CN" altLang="en-US" sz="1400" b="1" dirty="0" smtClean="0">
                <a:solidFill>
                  <a:schemeClr val="tx1"/>
                </a:solidFill>
              </a:rPr>
              <a:t>同步下载，确认学位系统中论文为最终版论文。</a:t>
            </a:r>
            <a:endParaRPr lang="zh-CN" altLang="en-US" sz="1400" b="1" dirty="0">
              <a:solidFill>
                <a:schemeClr val="tx1"/>
              </a:solidFill>
            </a:endParaRPr>
          </a:p>
        </p:txBody>
      </p:sp>
      <p:cxnSp>
        <p:nvCxnSpPr>
          <p:cNvPr id="40" name="直接箭头连接符 39"/>
          <p:cNvCxnSpPr/>
          <p:nvPr/>
        </p:nvCxnSpPr>
        <p:spPr>
          <a:xfrm flipH="1" flipV="1">
            <a:off x="2208247" y="955788"/>
            <a:ext cx="1139617" cy="68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流程图: 决策 40"/>
          <p:cNvSpPr/>
          <p:nvPr/>
        </p:nvSpPr>
        <p:spPr>
          <a:xfrm>
            <a:off x="69258" y="718331"/>
            <a:ext cx="2054470" cy="4734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请求导师指导</a:t>
            </a:r>
          </a:p>
        </p:txBody>
      </p:sp>
      <p:cxnSp>
        <p:nvCxnSpPr>
          <p:cNvPr id="42" name="直接箭头连接符 41"/>
          <p:cNvCxnSpPr/>
          <p:nvPr/>
        </p:nvCxnSpPr>
        <p:spPr>
          <a:xfrm>
            <a:off x="3716450" y="1698096"/>
            <a:ext cx="187220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流程图: 决策 42"/>
          <p:cNvSpPr/>
          <p:nvPr/>
        </p:nvSpPr>
        <p:spPr>
          <a:xfrm>
            <a:off x="5665462" y="1473054"/>
            <a:ext cx="2650954" cy="47519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导师审核通过</a:t>
            </a:r>
          </a:p>
        </p:txBody>
      </p:sp>
      <p:sp>
        <p:nvSpPr>
          <p:cNvPr id="47" name="流程图: 卡片 46"/>
          <p:cNvSpPr/>
          <p:nvPr/>
        </p:nvSpPr>
        <p:spPr>
          <a:xfrm>
            <a:off x="5604448" y="2764212"/>
            <a:ext cx="3360040" cy="599207"/>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t>培养指导</a:t>
            </a:r>
            <a:r>
              <a:rPr lang="zh-CN" altLang="en-US" sz="1400" b="1" dirty="0">
                <a:solidFill>
                  <a:srgbClr val="FF0000"/>
                </a:solidFill>
              </a:rPr>
              <a:t>自动生成</a:t>
            </a:r>
            <a:r>
              <a:rPr lang="zh-CN" altLang="en-US" sz="1400" b="1" dirty="0"/>
              <a:t>答辩申请书，下载、编辑、</a:t>
            </a:r>
            <a:r>
              <a:rPr lang="zh-CN" altLang="en-US" sz="1400" b="1" dirty="0">
                <a:solidFill>
                  <a:srgbClr val="FF0000"/>
                </a:solidFill>
              </a:rPr>
              <a:t>填写答辩委员</a:t>
            </a:r>
            <a:r>
              <a:rPr lang="zh-CN" altLang="en-US" sz="1400" b="1" dirty="0"/>
              <a:t>，交至教育</a:t>
            </a:r>
            <a:r>
              <a:rPr lang="zh-CN" altLang="en-US" sz="1400" b="1" dirty="0" smtClean="0"/>
              <a:t>处；</a:t>
            </a:r>
            <a:endParaRPr lang="zh-CN" altLang="en-US" sz="1400" b="1" dirty="0"/>
          </a:p>
        </p:txBody>
      </p:sp>
      <p:cxnSp>
        <p:nvCxnSpPr>
          <p:cNvPr id="48" name="直接箭头连接符 47"/>
          <p:cNvCxnSpPr/>
          <p:nvPr/>
        </p:nvCxnSpPr>
        <p:spPr>
          <a:xfrm>
            <a:off x="5216155" y="479246"/>
            <a:ext cx="37250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0" name="流程图: 卡片 49"/>
          <p:cNvSpPr/>
          <p:nvPr/>
        </p:nvSpPr>
        <p:spPr>
          <a:xfrm>
            <a:off x="5665462" y="60211"/>
            <a:ext cx="3356473" cy="992525"/>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latin typeface="+mn-ea"/>
              </a:rPr>
              <a:t>成果：发表</a:t>
            </a:r>
            <a:r>
              <a:rPr lang="zh-CN" altLang="en-US" sz="1400" b="1" dirty="0" smtClean="0">
                <a:latin typeface="+mn-ea"/>
              </a:rPr>
              <a:t>文章（</a:t>
            </a:r>
            <a:r>
              <a:rPr lang="zh-CN" altLang="en-US" sz="1400" b="1" dirty="0" smtClean="0">
                <a:solidFill>
                  <a:srgbClr val="FF0000"/>
                </a:solidFill>
                <a:latin typeface="微软雅黑" panose="020B0503020204020204" pitchFamily="34" charset="-122"/>
                <a:ea typeface="微软雅黑" panose="020B0503020204020204" pitchFamily="34" charset="-122"/>
              </a:rPr>
              <a:t>录用函需导师签字后上传</a:t>
            </a:r>
            <a:r>
              <a:rPr lang="zh-CN" altLang="en-US" sz="1400" b="1" dirty="0" smtClean="0">
                <a:latin typeface="+mn-ea"/>
              </a:rPr>
              <a:t>）、</a:t>
            </a:r>
            <a:r>
              <a:rPr lang="zh-CN" altLang="en-US" sz="1400" b="1" dirty="0">
                <a:latin typeface="+mn-ea"/>
              </a:rPr>
              <a:t>专利；</a:t>
            </a:r>
            <a:endParaRPr lang="en-US" altLang="zh-CN" sz="1400" b="1" dirty="0">
              <a:latin typeface="+mn-ea"/>
            </a:endParaRPr>
          </a:p>
          <a:p>
            <a:r>
              <a:rPr lang="zh-CN" altLang="en-US" sz="1400" b="1" dirty="0">
                <a:latin typeface="+mn-ea"/>
              </a:rPr>
              <a:t>实践：学术报告、社会实践（导师审核）</a:t>
            </a:r>
          </a:p>
        </p:txBody>
      </p:sp>
      <p:sp>
        <p:nvSpPr>
          <p:cNvPr id="51" name="文本框 50"/>
          <p:cNvSpPr txBox="1"/>
          <p:nvPr/>
        </p:nvSpPr>
        <p:spPr>
          <a:xfrm flipH="1">
            <a:off x="69258" y="1405283"/>
            <a:ext cx="923330" cy="3491946"/>
          </a:xfrm>
          <a:prstGeom prst="rect">
            <a:avLst/>
          </a:prstGeom>
          <a:noFill/>
        </p:spPr>
        <p:txBody>
          <a:bodyPr vert="vert270" wrap="square" rtlCol="0">
            <a:spAutoFit/>
          </a:bodyPr>
          <a:lstStyle/>
          <a:p>
            <a:pPr algn="ctr"/>
            <a:r>
              <a:rPr lang="zh-CN" altLang="en-US" sz="2400" b="1" dirty="0">
                <a:solidFill>
                  <a:srgbClr val="FF3300"/>
                </a:solidFill>
              </a:rPr>
              <a:t>培养指导系统：学位论文答辩基本流程</a:t>
            </a:r>
          </a:p>
        </p:txBody>
      </p:sp>
      <p:sp>
        <p:nvSpPr>
          <p:cNvPr id="52" name="文本框 51"/>
          <p:cNvSpPr txBox="1"/>
          <p:nvPr/>
        </p:nvSpPr>
        <p:spPr>
          <a:xfrm>
            <a:off x="5588511" y="4350545"/>
            <a:ext cx="3433424" cy="1169551"/>
          </a:xfrm>
          <a:prstGeom prst="rect">
            <a:avLst/>
          </a:prstGeom>
          <a:noFill/>
          <a:ln w="38100">
            <a:solidFill>
              <a:schemeClr val="accent1">
                <a:shade val="50000"/>
              </a:schemeClr>
            </a:solidFill>
          </a:ln>
        </p:spPr>
        <p:txBody>
          <a:bodyPr wrap="square" rtlCol="0">
            <a:spAutoFit/>
          </a:bodyPr>
          <a:lstStyle/>
          <a:p>
            <a:r>
              <a:rPr lang="zh-CN" altLang="en-US" sz="1400" b="1" dirty="0">
                <a:solidFill>
                  <a:srgbClr val="FF3300"/>
                </a:solidFill>
                <a:latin typeface="+mn-ea"/>
                <a:ea typeface="+mn-ea"/>
              </a:rPr>
              <a:t>论文评阅时间：</a:t>
            </a:r>
            <a:r>
              <a:rPr lang="zh-CN" altLang="en-US" sz="1400" b="1" dirty="0">
                <a:latin typeface="+mn-ea"/>
                <a:ea typeface="+mn-ea"/>
              </a:rPr>
              <a:t>指答辩秘书在培养管理中聘请论文评阅人、答辩人的论文评阅状态为“已评阅”时开始计算，至论文答辩时间止，</a:t>
            </a:r>
            <a:r>
              <a:rPr lang="zh-CN" altLang="en-US" sz="1400" b="1" dirty="0">
                <a:solidFill>
                  <a:srgbClr val="660066"/>
                </a:solidFill>
                <a:latin typeface="+mn-ea"/>
                <a:ea typeface="+mn-ea"/>
              </a:rPr>
              <a:t>博士论文评阅不少于</a:t>
            </a:r>
            <a:r>
              <a:rPr lang="en-US" altLang="zh-CN" sz="1400" b="1" dirty="0">
                <a:solidFill>
                  <a:srgbClr val="660066"/>
                </a:solidFill>
                <a:latin typeface="+mn-ea"/>
                <a:ea typeface="+mn-ea"/>
              </a:rPr>
              <a:t>15</a:t>
            </a:r>
            <a:r>
              <a:rPr lang="zh-CN" altLang="en-US" sz="1400" b="1" dirty="0">
                <a:solidFill>
                  <a:srgbClr val="660066"/>
                </a:solidFill>
                <a:latin typeface="+mn-ea"/>
                <a:ea typeface="+mn-ea"/>
              </a:rPr>
              <a:t>天，硕士论文评阅不少于</a:t>
            </a:r>
            <a:r>
              <a:rPr lang="en-US" altLang="zh-CN" sz="1400" b="1" dirty="0">
                <a:solidFill>
                  <a:srgbClr val="660066"/>
                </a:solidFill>
                <a:latin typeface="+mn-ea"/>
                <a:ea typeface="+mn-ea"/>
              </a:rPr>
              <a:t>8</a:t>
            </a:r>
            <a:r>
              <a:rPr lang="zh-CN" altLang="en-US" sz="1400" b="1" dirty="0">
                <a:solidFill>
                  <a:srgbClr val="660066"/>
                </a:solidFill>
                <a:latin typeface="+mn-ea"/>
                <a:ea typeface="+mn-ea"/>
              </a:rPr>
              <a:t>天。</a:t>
            </a:r>
          </a:p>
        </p:txBody>
      </p:sp>
      <p:sp>
        <p:nvSpPr>
          <p:cNvPr id="54" name="矩形 53"/>
          <p:cNvSpPr/>
          <p:nvPr/>
        </p:nvSpPr>
        <p:spPr>
          <a:xfrm>
            <a:off x="5604448" y="5648574"/>
            <a:ext cx="3417487" cy="78937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rgbClr val="FF0000"/>
                </a:solidFill>
              </a:rPr>
              <a:t>关于答辩决议：</a:t>
            </a:r>
            <a:r>
              <a:rPr lang="zh-CN" altLang="en-US" sz="1400" b="1" dirty="0">
                <a:solidFill>
                  <a:schemeClr val="tx1"/>
                </a:solidFill>
              </a:rPr>
              <a:t>答辩秘书务必于</a:t>
            </a:r>
            <a:r>
              <a:rPr lang="zh-CN" altLang="en-US" sz="1400" b="1" dirty="0">
                <a:solidFill>
                  <a:srgbClr val="FF0000"/>
                </a:solidFill>
              </a:rPr>
              <a:t>答辩当天</a:t>
            </a:r>
            <a:r>
              <a:rPr lang="zh-CN" altLang="en-US" sz="1400" b="1" dirty="0">
                <a:solidFill>
                  <a:schemeClr val="tx1"/>
                </a:solidFill>
              </a:rPr>
              <a:t>在培养管理中完成答辩过程、答辩决议的维护。</a:t>
            </a:r>
          </a:p>
        </p:txBody>
      </p:sp>
      <p:cxnSp>
        <p:nvCxnSpPr>
          <p:cNvPr id="58" name="直接箭头连接符 57"/>
          <p:cNvCxnSpPr>
            <a:stCxn id="35" idx="3"/>
          </p:cNvCxnSpPr>
          <p:nvPr/>
        </p:nvCxnSpPr>
        <p:spPr>
          <a:xfrm>
            <a:off x="5185176" y="5820970"/>
            <a:ext cx="394936" cy="1570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198" y="211974"/>
            <a:ext cx="1952779" cy="446276"/>
          </a:xfrm>
          <a:prstGeom prst="rect">
            <a:avLst/>
          </a:prstGeom>
          <a:noFill/>
        </p:spPr>
        <p:txBody>
          <a:bodyPr wrap="none" rtlCol="0">
            <a:spAutoFit/>
          </a:bodyPr>
          <a:lstStyle/>
          <a:p>
            <a:r>
              <a:rPr lang="en-US" altLang="zh-CN" sz="2300" dirty="0">
                <a:solidFill>
                  <a:srgbClr val="FF0000"/>
                </a:solidFill>
                <a:latin typeface="华文琥珀" panose="02010800040101010101" pitchFamily="2" charset="-122"/>
                <a:ea typeface="华文琥珀" panose="02010800040101010101" pitchFamily="2" charset="-122"/>
              </a:rPr>
              <a:t>Step by Step!</a:t>
            </a:r>
            <a:endParaRPr lang="zh-CN" altLang="en-US" sz="2300" dirty="0">
              <a:solidFill>
                <a:srgbClr val="FF0000"/>
              </a:solidFill>
              <a:latin typeface="华文琥珀" panose="02010800040101010101" pitchFamily="2" charset="-122"/>
              <a:ea typeface="华文琥珀" panose="02010800040101010101" pitchFamily="2" charset="-122"/>
            </a:endParaRPr>
          </a:p>
        </p:txBody>
      </p:sp>
      <p:sp>
        <p:nvSpPr>
          <p:cNvPr id="3" name="文本框 2"/>
          <p:cNvSpPr txBox="1"/>
          <p:nvPr/>
        </p:nvSpPr>
        <p:spPr>
          <a:xfrm>
            <a:off x="5665462" y="2132073"/>
            <a:ext cx="3356473" cy="369332"/>
          </a:xfrm>
          <a:prstGeom prst="rect">
            <a:avLst/>
          </a:prstGeom>
          <a:noFill/>
        </p:spPr>
        <p:txBody>
          <a:bodyPr wrap="squar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上述均要求第一导师审核</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4" name="五角星 43"/>
          <p:cNvSpPr/>
          <p:nvPr/>
        </p:nvSpPr>
        <p:spPr>
          <a:xfrm>
            <a:off x="513016" y="6256514"/>
            <a:ext cx="360040" cy="3286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肘形连接符 7"/>
          <p:cNvCxnSpPr/>
          <p:nvPr/>
        </p:nvCxnSpPr>
        <p:spPr>
          <a:xfrm flipV="1">
            <a:off x="3716450" y="3074722"/>
            <a:ext cx="1808599" cy="584617"/>
          </a:xfrm>
          <a:prstGeom prst="bentConnector3">
            <a:avLst>
              <a:gd name="adj1" fmla="val 88716"/>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flipV="1">
            <a:off x="3716450" y="3806697"/>
            <a:ext cx="1808599" cy="408718"/>
          </a:xfrm>
          <a:prstGeom prst="bentConnector3">
            <a:avLst>
              <a:gd name="adj1" fmla="val 86894"/>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流程图: 卡片 48"/>
          <p:cNvSpPr/>
          <p:nvPr/>
        </p:nvSpPr>
        <p:spPr>
          <a:xfrm>
            <a:off x="5609046" y="3461942"/>
            <a:ext cx="3360040" cy="790079"/>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t>根据论文评阅人意见，答辩人提交论文评阅后修改意见；或者进行二次评阅，及二次评阅后修改意见。</a:t>
            </a:r>
            <a:endParaRPr lang="zh-CN" altLang="en-US" sz="1400" b="1" dirty="0"/>
          </a:p>
        </p:txBody>
      </p:sp>
    </p:spTree>
    <p:extLst>
      <p:ext uri="{BB962C8B-B14F-4D97-AF65-F5344CB8AC3E}">
        <p14:creationId xmlns:p14="http://schemas.microsoft.com/office/powerpoint/2010/main" val="180675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p:cNvSpPr>
          <p:nvPr/>
        </p:nvSpPr>
        <p:spPr bwMode="auto">
          <a:xfrm>
            <a:off x="351631" y="260648"/>
            <a:ext cx="8353425" cy="6669360"/>
          </a:xfrm>
          <a:prstGeom prst="rect">
            <a:avLst/>
          </a:prstGeom>
          <a:noFill/>
          <a:ln w="9525">
            <a:noFill/>
            <a:miter lim="800000"/>
            <a:headEnd/>
            <a:tailEnd/>
          </a:ln>
        </p:spPr>
        <p:txBody>
          <a:bodyPr/>
          <a:lstStyle/>
          <a:p>
            <a:pPr>
              <a:lnSpc>
                <a:spcPct val="110000"/>
              </a:lnSpc>
              <a:spcBef>
                <a:spcPct val="20000"/>
              </a:spcBef>
              <a:spcAft>
                <a:spcPct val="20000"/>
              </a:spcAft>
              <a:buSzPct val="95000"/>
              <a:buFont typeface="Century Schoolbook" pitchFamily="18" charset="0"/>
              <a:buNone/>
              <a:defRPr/>
            </a:pPr>
            <a:r>
              <a:rPr lang="zh-CN" altLang="en-US" sz="2400" b="1" dirty="0">
                <a:solidFill>
                  <a:srgbClr val="000066"/>
                </a:solidFill>
                <a:effectLst>
                  <a:outerShdw blurRad="38100" dist="38100" dir="2700000" algn="tl">
                    <a:srgbClr val="C0C0C0"/>
                  </a:outerShdw>
                </a:effectLst>
                <a:latin typeface="黑体" pitchFamily="49" charset="-122"/>
                <a:ea typeface="黑体" pitchFamily="49" charset="-122"/>
              </a:rPr>
              <a:t>（四）学位论文评阅和答辩</a:t>
            </a:r>
            <a:endParaRPr lang="en-US" altLang="zh-CN" sz="2400" b="1" dirty="0">
              <a:solidFill>
                <a:srgbClr val="000066"/>
              </a:solidFill>
              <a:effectLst>
                <a:outerShdw blurRad="38100" dist="38100" dir="2700000" algn="tl">
                  <a:srgbClr val="C0C0C0"/>
                </a:outerShdw>
              </a:effectLst>
              <a:latin typeface="黑体" pitchFamily="49" charset="-122"/>
              <a:ea typeface="黑体" pitchFamily="49" charset="-122"/>
            </a:endParaRPr>
          </a:p>
          <a:p>
            <a:pPr>
              <a:lnSpc>
                <a:spcPct val="110000"/>
              </a:lnSpc>
              <a:spcBef>
                <a:spcPts val="0"/>
              </a:spcBef>
              <a:spcAft>
                <a:spcPts val="600"/>
              </a:spcAft>
              <a:buSzPct val="95000"/>
              <a:buFont typeface="Century Schoolbook" pitchFamily="18" charset="0"/>
              <a:buNone/>
              <a:defRPr/>
            </a:pPr>
            <a:r>
              <a:rPr lang="en-US" altLang="zh-CN" sz="2400" b="1" dirty="0">
                <a:solidFill>
                  <a:srgbClr val="FF0000"/>
                </a:solidFill>
                <a:effectLst>
                  <a:outerShdw blurRad="38100" dist="38100" dir="2700000" algn="tl">
                    <a:srgbClr val="C0C0C0"/>
                  </a:outerShdw>
                </a:effectLst>
                <a:latin typeface="+mn-ea"/>
                <a:ea typeface="+mn-ea"/>
              </a:rPr>
              <a:t>1</a:t>
            </a:r>
            <a:r>
              <a:rPr lang="zh-CN" altLang="en-US" sz="2400" b="1" dirty="0">
                <a:solidFill>
                  <a:srgbClr val="FF0000"/>
                </a:solidFill>
                <a:effectLst>
                  <a:outerShdw blurRad="38100" dist="38100" dir="2700000" algn="tl">
                    <a:srgbClr val="C0C0C0"/>
                  </a:outerShdw>
                </a:effectLst>
                <a:latin typeface="+mn-ea"/>
                <a:ea typeface="+mn-ea"/>
              </a:rPr>
              <a:t>、学位论文评阅</a:t>
            </a: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硕士学位论文应至少聘请</a:t>
            </a:r>
            <a:r>
              <a:rPr lang="en-US" altLang="zh-CN" sz="2400" b="1" dirty="0">
                <a:effectLst>
                  <a:outerShdw blurRad="38100" dist="38100" dir="2700000" algn="tl">
                    <a:srgbClr val="C0C0C0"/>
                  </a:outerShdw>
                </a:effectLst>
                <a:latin typeface="+mn-ea"/>
                <a:ea typeface="+mn-ea"/>
              </a:rPr>
              <a:t>3</a:t>
            </a:r>
            <a:r>
              <a:rPr lang="zh-CN" altLang="en-US" sz="2400" b="1" dirty="0">
                <a:effectLst>
                  <a:outerShdw blurRad="38100" dist="38100" dir="2700000" algn="tl">
                    <a:srgbClr val="C0C0C0"/>
                  </a:outerShdw>
                </a:effectLst>
                <a:latin typeface="+mn-ea"/>
                <a:ea typeface="+mn-ea"/>
              </a:rPr>
              <a:t>位同行专家（</a:t>
            </a:r>
            <a:r>
              <a:rPr lang="zh-CN" altLang="en-US" sz="2400" b="1" u="sng" dirty="0">
                <a:solidFill>
                  <a:srgbClr val="0000FF"/>
                </a:solidFill>
                <a:effectLst>
                  <a:outerShdw blurRad="38100" dist="38100" dir="2700000" algn="tl">
                    <a:srgbClr val="C0C0C0"/>
                  </a:outerShdw>
                </a:effectLst>
                <a:latin typeface="+mn-ea"/>
                <a:ea typeface="+mn-ea"/>
              </a:rPr>
              <a:t>副研究员以上专业技术职称</a:t>
            </a:r>
            <a:r>
              <a:rPr lang="zh-CN" altLang="en-US" sz="2400" b="1" dirty="0">
                <a:effectLst>
                  <a:outerShdw blurRad="38100" dist="38100" dir="2700000" algn="tl">
                    <a:srgbClr val="C0C0C0"/>
                  </a:outerShdw>
                </a:effectLst>
                <a:latin typeface="+mn-ea"/>
                <a:ea typeface="+mn-ea"/>
              </a:rPr>
              <a:t>）为论文评阅人，其中，所内论文评阅人不少于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人，论文评阅时间一般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8</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博士学位论文应至少聘请</a:t>
            </a:r>
            <a:r>
              <a:rPr lang="en-US" altLang="zh-CN" sz="2400" b="1" dirty="0">
                <a:effectLst>
                  <a:outerShdw blurRad="38100" dist="38100" dir="2700000" algn="tl">
                    <a:srgbClr val="C0C0C0"/>
                  </a:outerShdw>
                </a:effectLst>
                <a:latin typeface="+mn-ea"/>
                <a:ea typeface="+mn-ea"/>
              </a:rPr>
              <a:t>5</a:t>
            </a:r>
            <a:r>
              <a:rPr lang="zh-CN" altLang="en-US" sz="2400" b="1" dirty="0">
                <a:effectLst>
                  <a:outerShdw blurRad="38100" dist="38100" dir="2700000" algn="tl">
                    <a:srgbClr val="C0C0C0"/>
                  </a:outerShdw>
                </a:effectLst>
                <a:latin typeface="+mn-ea"/>
                <a:ea typeface="+mn-ea"/>
              </a:rPr>
              <a:t>位本学科、专业或相关学科、专业的同行专家为论文评阅人（</a:t>
            </a:r>
            <a:r>
              <a:rPr lang="zh-CN" altLang="en-US" sz="2400" b="1" u="sng" dirty="0">
                <a:solidFill>
                  <a:srgbClr val="0000FF"/>
                </a:solidFill>
                <a:effectLst>
                  <a:outerShdw blurRad="38100" dist="38100" dir="2700000" algn="tl">
                    <a:srgbClr val="C0C0C0"/>
                  </a:outerShdw>
                </a:effectLst>
                <a:latin typeface="+mn-ea"/>
                <a:ea typeface="+mn-ea"/>
              </a:rPr>
              <a:t>必须为博士生导师</a:t>
            </a:r>
            <a:r>
              <a:rPr lang="zh-CN" altLang="en-US" sz="2400" b="1" dirty="0">
                <a:effectLst>
                  <a:outerShdw blurRad="38100" dist="38100" dir="2700000" algn="tl">
                    <a:srgbClr val="C0C0C0"/>
                  </a:outerShdw>
                </a:effectLst>
                <a:latin typeface="+mn-ea"/>
                <a:ea typeface="+mn-ea"/>
              </a:rPr>
              <a:t>），其中，所内论文评阅人不少于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人，所外评阅人不少于</a:t>
            </a:r>
            <a:r>
              <a:rPr lang="en-US" altLang="zh-CN" sz="2400" b="1" dirty="0">
                <a:effectLst>
                  <a:outerShdw blurRad="38100" dist="38100" dir="2700000" algn="tl">
                    <a:srgbClr val="C0C0C0"/>
                  </a:outerShdw>
                </a:effectLst>
                <a:latin typeface="+mn-ea"/>
                <a:ea typeface="+mn-ea"/>
              </a:rPr>
              <a:t>2</a:t>
            </a:r>
            <a:r>
              <a:rPr lang="zh-CN" altLang="en-US" sz="2400" b="1" dirty="0">
                <a:effectLst>
                  <a:outerShdw blurRad="38100" dist="38100" dir="2700000" algn="tl">
                    <a:srgbClr val="C0C0C0"/>
                  </a:outerShdw>
                </a:effectLst>
                <a:latin typeface="+mn-ea"/>
                <a:ea typeface="+mn-ea"/>
              </a:rPr>
              <a:t>人，评阅时间一般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15</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endParaRPr lang="en-US" altLang="zh-CN" sz="2400" b="1" dirty="0">
              <a:effectLst>
                <a:outerShdw blurRad="38100" dist="38100" dir="2700000" algn="tl">
                  <a:srgbClr val="C0C0C0"/>
                </a:outerShdw>
              </a:effectLst>
              <a:latin typeface="+mn-ea"/>
              <a:ea typeface="+mn-ea"/>
            </a:endParaRP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u="sng" dirty="0">
                <a:solidFill>
                  <a:srgbClr val="FF0000"/>
                </a:solidFill>
                <a:effectLst>
                  <a:outerShdw blurRad="38100" dist="38100" dir="2700000" algn="tl">
                    <a:srgbClr val="C0C0C0"/>
                  </a:outerShdw>
                </a:effectLst>
                <a:latin typeface="+mn-ea"/>
                <a:ea typeface="+mn-ea"/>
              </a:rPr>
              <a:t>导师</a:t>
            </a:r>
            <a:r>
              <a:rPr lang="zh-CN" altLang="en-US" sz="2400" b="1" dirty="0">
                <a:effectLst>
                  <a:outerShdw blurRad="38100" dist="38100" dir="2700000" algn="tl">
                    <a:srgbClr val="C0C0C0"/>
                  </a:outerShdw>
                </a:effectLst>
                <a:latin typeface="+mn-ea"/>
                <a:ea typeface="+mn-ea"/>
              </a:rPr>
              <a:t>不能作为论文评阅人</a:t>
            </a:r>
            <a:r>
              <a:rPr lang="zh-CN" altLang="en-US" sz="2400" b="1" dirty="0" smtClean="0">
                <a:effectLst>
                  <a:outerShdw blurRad="38100" dist="38100" dir="2700000" algn="tl">
                    <a:srgbClr val="C0C0C0"/>
                  </a:outerShdw>
                </a:effectLst>
                <a:latin typeface="+mn-ea"/>
                <a:ea typeface="+mn-ea"/>
              </a:rPr>
              <a:t>。</a:t>
            </a:r>
            <a:endParaRPr lang="en-US" altLang="zh-CN" sz="2400" b="1" dirty="0" smtClean="0">
              <a:effectLst>
                <a:outerShdw blurRad="38100" dist="38100" dir="2700000" algn="tl">
                  <a:srgbClr val="C0C0C0"/>
                </a:outerShdw>
              </a:effectLst>
              <a:latin typeface="+mn-ea"/>
              <a:ea typeface="+mn-ea"/>
            </a:endParaRP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solidFill>
                  <a:srgbClr val="FF0000"/>
                </a:solidFill>
                <a:latin typeface="黑体" panose="02010609060101010101" pitchFamily="49" charset="-122"/>
                <a:ea typeface="黑体" panose="02010609060101010101" pitchFamily="49" charset="-122"/>
              </a:rPr>
              <a:t>在培养系统上</a:t>
            </a:r>
            <a:r>
              <a:rPr lang="zh-CN" altLang="en-US" sz="2400" b="1" dirty="0" smtClean="0">
                <a:solidFill>
                  <a:srgbClr val="FF0000"/>
                </a:solidFill>
                <a:latin typeface="黑体" panose="02010609060101010101" pitchFamily="49" charset="-122"/>
                <a:ea typeface="黑体" panose="02010609060101010101" pitchFamily="49" charset="-122"/>
              </a:rPr>
              <a:t>传评阅</a:t>
            </a:r>
            <a:r>
              <a:rPr lang="zh-CN" altLang="en-US" sz="2400" b="1" dirty="0">
                <a:solidFill>
                  <a:srgbClr val="FF0000"/>
                </a:solidFill>
                <a:latin typeface="黑体" panose="02010609060101010101" pitchFamily="49" charset="-122"/>
                <a:ea typeface="黑体" panose="02010609060101010101" pitchFamily="49" charset="-122"/>
              </a:rPr>
              <a:t>后</a:t>
            </a:r>
            <a:r>
              <a:rPr lang="zh-CN" altLang="en-US" sz="2400" b="1" dirty="0" smtClean="0">
                <a:solidFill>
                  <a:srgbClr val="FF0000"/>
                </a:solidFill>
                <a:latin typeface="黑体" panose="02010609060101010101" pitchFamily="49" charset="-122"/>
                <a:ea typeface="黑体" panose="02010609060101010101" pitchFamily="49" charset="-122"/>
              </a:rPr>
              <a:t>修改说明：须导师签字后上传。</a:t>
            </a:r>
            <a:endParaRPr lang="zh-CN" altLang="en-US" sz="2400" b="1" dirty="0">
              <a:effectLst>
                <a:outerShdw blurRad="38100" dist="38100" dir="2700000" algn="tl">
                  <a:srgbClr val="C0C0C0"/>
                </a:outerShdw>
              </a:effectLst>
              <a:latin typeface="+mn-ea"/>
              <a:ea typeface="+mn-ea"/>
            </a:endParaRPr>
          </a:p>
          <a:p>
            <a:pPr algn="ctr" eaLnBrk="0" hangingPunct="0">
              <a:lnSpc>
                <a:spcPct val="120000"/>
              </a:lnSpc>
              <a:spcBef>
                <a:spcPct val="20000"/>
              </a:spcBef>
              <a:spcAft>
                <a:spcPct val="20000"/>
              </a:spcAft>
              <a:buClr>
                <a:srgbClr val="0BD0D9"/>
              </a:buClr>
              <a:buSzPct val="95000"/>
              <a:defRPr/>
            </a:pPr>
            <a:r>
              <a:rPr lang="zh-CN" altLang="en-US" sz="2400" b="1" u="sng" dirty="0">
                <a:solidFill>
                  <a:srgbClr val="FF0000"/>
                </a:solidFill>
                <a:effectLst>
                  <a:outerShdw blurRad="38100" dist="38100" dir="2700000" algn="tl">
                    <a:srgbClr val="C0C0C0"/>
                  </a:outerShdw>
                </a:effectLst>
                <a:latin typeface="微软雅黑" pitchFamily="34" charset="-122"/>
                <a:ea typeface="微软雅黑" pitchFamily="34" charset="-122"/>
              </a:rPr>
              <a:t>务必遵守上述规定进行学位论文评阅！</a:t>
            </a:r>
          </a:p>
        </p:txBody>
      </p:sp>
      <p:grpSp>
        <p:nvGrpSpPr>
          <p:cNvPr id="13315" name="Group 5"/>
          <p:cNvGrpSpPr>
            <a:grpSpLocks/>
          </p:cNvGrpSpPr>
          <p:nvPr/>
        </p:nvGrpSpPr>
        <p:grpSpPr bwMode="auto">
          <a:xfrm>
            <a:off x="201613" y="0"/>
            <a:ext cx="8942387" cy="6864350"/>
            <a:chOff x="127" y="0"/>
            <a:chExt cx="5633" cy="4324"/>
          </a:xfrm>
        </p:grpSpPr>
        <p:grpSp>
          <p:nvGrpSpPr>
            <p:cNvPr id="13316" name="Group 6"/>
            <p:cNvGrpSpPr>
              <a:grpSpLocks/>
            </p:cNvGrpSpPr>
            <p:nvPr/>
          </p:nvGrpSpPr>
          <p:grpSpPr bwMode="auto">
            <a:xfrm>
              <a:off x="127" y="4065"/>
              <a:ext cx="5633" cy="259"/>
              <a:chOff x="127" y="4065"/>
              <a:chExt cx="5633" cy="259"/>
            </a:xfrm>
          </p:grpSpPr>
          <p:sp>
            <p:nvSpPr>
              <p:cNvPr id="13318"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3319"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3317"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03648" y="188640"/>
            <a:ext cx="4515980"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关于硕士学位论文评阅意见说明</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grpSp>
        <p:nvGrpSpPr>
          <p:cNvPr id="9" name="组合 8"/>
          <p:cNvGrpSpPr/>
          <p:nvPr/>
        </p:nvGrpSpPr>
        <p:grpSpPr>
          <a:xfrm>
            <a:off x="179512" y="937784"/>
            <a:ext cx="5832648" cy="5353812"/>
            <a:chOff x="1259632" y="1138446"/>
            <a:chExt cx="6076188" cy="5353812"/>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38446"/>
              <a:ext cx="6076188" cy="5353812"/>
            </a:xfrm>
            <a:prstGeom prst="rect">
              <a:avLst/>
            </a:prstGeom>
          </p:spPr>
        </p:pic>
        <p:sp>
          <p:nvSpPr>
            <p:cNvPr id="8" name="圆角矩形 7"/>
            <p:cNvSpPr/>
            <p:nvPr/>
          </p:nvSpPr>
          <p:spPr>
            <a:xfrm>
              <a:off x="3419872" y="3933056"/>
              <a:ext cx="2880320" cy="504056"/>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2" name="文本框 1"/>
          <p:cNvSpPr txBox="1"/>
          <p:nvPr/>
        </p:nvSpPr>
        <p:spPr>
          <a:xfrm>
            <a:off x="6128963" y="1052736"/>
            <a:ext cx="2566785" cy="2139047"/>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修改后答辩（小修）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dirty="0" smtClean="0">
                <a:latin typeface="黑体" panose="02010609060101010101" pitchFamily="49" charset="-122"/>
                <a:ea typeface="黑体" panose="02010609060101010101" pitchFamily="49" charset="-122"/>
              </a:rPr>
              <a:t>针对评阅人意见，答辩前完成修改；</a:t>
            </a:r>
            <a:endParaRPr lang="en-US" altLang="zh-CN" dirty="0" smtClean="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b="1" dirty="0" smtClean="0">
                <a:solidFill>
                  <a:srgbClr val="FF0000"/>
                </a:solidFill>
                <a:latin typeface="黑体" panose="02010609060101010101" pitchFamily="49" charset="-122"/>
                <a:ea typeface="黑体" panose="02010609060101010101" pitchFamily="49" charset="-122"/>
              </a:rPr>
              <a:t>答辩前，在</a:t>
            </a:r>
            <a:r>
              <a:rPr lang="zh-CN" altLang="en-US" b="1" dirty="0">
                <a:solidFill>
                  <a:srgbClr val="FF0000"/>
                </a:solidFill>
                <a:latin typeface="黑体" panose="02010609060101010101" pitchFamily="49" charset="-122"/>
                <a:ea typeface="黑体" panose="02010609060101010101" pitchFamily="49" charset="-122"/>
              </a:rPr>
              <a:t>培养系统上</a:t>
            </a:r>
            <a:r>
              <a:rPr lang="zh-CN" altLang="en-US" b="1" dirty="0" smtClean="0">
                <a:solidFill>
                  <a:srgbClr val="FF0000"/>
                </a:solidFill>
                <a:latin typeface="黑体" panose="02010609060101010101" pitchFamily="49" charset="-122"/>
                <a:ea typeface="黑体" panose="02010609060101010101" pitchFamily="49" charset="-122"/>
              </a:rPr>
              <a:t>传导师</a:t>
            </a:r>
            <a:r>
              <a:rPr lang="zh-CN" altLang="en-US" b="1" dirty="0">
                <a:solidFill>
                  <a:srgbClr val="FF0000"/>
                </a:solidFill>
                <a:latin typeface="黑体" panose="02010609060101010101" pitchFamily="49" charset="-122"/>
                <a:ea typeface="黑体" panose="02010609060101010101" pitchFamily="49" charset="-122"/>
              </a:rPr>
              <a:t>签字同意的论文评阅后修改情况说明。</a:t>
            </a:r>
          </a:p>
        </p:txBody>
      </p:sp>
      <p:sp>
        <p:nvSpPr>
          <p:cNvPr id="10" name="文本框 9"/>
          <p:cNvSpPr txBox="1"/>
          <p:nvPr/>
        </p:nvSpPr>
        <p:spPr>
          <a:xfrm>
            <a:off x="6128963" y="3429000"/>
            <a:ext cx="2566784" cy="2970044"/>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修改后评阅（大修）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dirty="0">
                <a:latin typeface="黑体" panose="02010609060101010101" pitchFamily="49" charset="-122"/>
                <a:ea typeface="黑体" panose="02010609060101010101" pitchFamily="49" charset="-122"/>
              </a:rPr>
              <a:t>针对评阅人意见，进行修改，重新提交给</a:t>
            </a:r>
            <a:r>
              <a:rPr lang="zh-CN" altLang="en-US" dirty="0" smtClean="0">
                <a:latin typeface="黑体" panose="02010609060101010101" pitchFamily="49" charset="-122"/>
                <a:ea typeface="黑体" panose="02010609060101010101" pitchFamily="49" charset="-122"/>
              </a:rPr>
              <a:t>该评阅</a:t>
            </a:r>
            <a:r>
              <a:rPr lang="zh-CN" altLang="en-US" dirty="0">
                <a:latin typeface="黑体" panose="02010609060101010101" pitchFamily="49" charset="-122"/>
                <a:ea typeface="黑体" panose="02010609060101010101" pitchFamily="49" charset="-122"/>
              </a:rPr>
              <a:t>人，再次评阅，如同意答辩，方可进入论文答辩阶段。</a:t>
            </a:r>
            <a:endParaRPr lang="en-US" altLang="zh-CN"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dirty="0">
                <a:latin typeface="黑体" panose="02010609060101010101" pitchFamily="49" charset="-122"/>
                <a:ea typeface="黑体" panose="02010609060101010101" pitchFamily="49" charset="-122"/>
              </a:rPr>
              <a:t>答辩前，在培养系统</a:t>
            </a:r>
            <a:r>
              <a:rPr lang="zh-CN" altLang="en-US" b="1" dirty="0">
                <a:solidFill>
                  <a:srgbClr val="FF0000"/>
                </a:solidFill>
                <a:latin typeface="黑体" panose="02010609060101010101" pitchFamily="49" charset="-122"/>
                <a:ea typeface="黑体" panose="02010609060101010101" pitchFamily="49" charset="-122"/>
              </a:rPr>
              <a:t>上</a:t>
            </a:r>
            <a:r>
              <a:rPr lang="zh-CN" altLang="en-US" b="1" dirty="0" smtClean="0">
                <a:solidFill>
                  <a:srgbClr val="FF0000"/>
                </a:solidFill>
                <a:latin typeface="黑体" panose="02010609060101010101" pitchFamily="49" charset="-122"/>
                <a:ea typeface="黑体" panose="02010609060101010101" pitchFamily="49" charset="-122"/>
              </a:rPr>
              <a:t>传导师</a:t>
            </a:r>
            <a:r>
              <a:rPr lang="zh-CN" altLang="en-US" b="1" dirty="0">
                <a:solidFill>
                  <a:srgbClr val="FF0000"/>
                </a:solidFill>
                <a:latin typeface="黑体" panose="02010609060101010101" pitchFamily="49" charset="-122"/>
                <a:ea typeface="黑体" panose="02010609060101010101" pitchFamily="49" charset="-122"/>
              </a:rPr>
              <a:t>签字同意的论文评阅后修改情况说明。</a:t>
            </a:r>
          </a:p>
        </p:txBody>
      </p:sp>
      <p:cxnSp>
        <p:nvCxnSpPr>
          <p:cNvPr id="6" name="直接箭头连接符 5"/>
          <p:cNvCxnSpPr/>
          <p:nvPr/>
        </p:nvCxnSpPr>
        <p:spPr>
          <a:xfrm flipV="1">
            <a:off x="4932040" y="2060848"/>
            <a:ext cx="1080120" cy="1671546"/>
          </a:xfrm>
          <a:prstGeom prst="straightConnector1">
            <a:avLst/>
          </a:prstGeom>
          <a:ln w="41275">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932040" y="4149080"/>
            <a:ext cx="1152128" cy="72008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5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362" y="860441"/>
            <a:ext cx="4176464" cy="5904656"/>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11" y="707869"/>
            <a:ext cx="4104456" cy="6060387"/>
          </a:xfrm>
          <a:prstGeom prst="rect">
            <a:avLst/>
          </a:prstGeom>
        </p:spPr>
      </p:pic>
      <p:sp>
        <p:nvSpPr>
          <p:cNvPr id="8" name="文本框 7"/>
          <p:cNvSpPr txBox="1"/>
          <p:nvPr/>
        </p:nvSpPr>
        <p:spPr>
          <a:xfrm>
            <a:off x="1128042" y="231031"/>
            <a:ext cx="4515980"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关于博士学位论文评阅意见说明</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sp>
        <p:nvSpPr>
          <p:cNvPr id="5" name="圆角矩形 4"/>
          <p:cNvSpPr/>
          <p:nvPr/>
        </p:nvSpPr>
        <p:spPr>
          <a:xfrm>
            <a:off x="5724128" y="4672551"/>
            <a:ext cx="2376264" cy="432048"/>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文本框 8"/>
          <p:cNvSpPr txBox="1"/>
          <p:nvPr/>
        </p:nvSpPr>
        <p:spPr>
          <a:xfrm>
            <a:off x="6732240" y="1520497"/>
            <a:ext cx="2291695" cy="1954381"/>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修改后答辩（小修）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sz="1600" dirty="0" smtClean="0">
                <a:latin typeface="黑体" panose="02010609060101010101" pitchFamily="49" charset="-122"/>
                <a:ea typeface="黑体" panose="02010609060101010101" pitchFamily="49" charset="-122"/>
              </a:rPr>
              <a:t>针对评阅人意见，答辩前完成修改；</a:t>
            </a:r>
            <a:endParaRPr lang="en-US" altLang="zh-CN" sz="1600" dirty="0" smtClean="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b="1" dirty="0" smtClean="0">
                <a:solidFill>
                  <a:srgbClr val="FF0000"/>
                </a:solidFill>
                <a:latin typeface="黑体" panose="02010609060101010101" pitchFamily="49" charset="-122"/>
                <a:ea typeface="黑体" panose="02010609060101010101" pitchFamily="49" charset="-122"/>
              </a:rPr>
              <a:t>答辩前，在</a:t>
            </a:r>
            <a:r>
              <a:rPr lang="zh-CN" altLang="en-US" sz="1600" b="1" dirty="0">
                <a:solidFill>
                  <a:srgbClr val="FF0000"/>
                </a:solidFill>
                <a:latin typeface="黑体" panose="02010609060101010101" pitchFamily="49" charset="-122"/>
                <a:ea typeface="黑体" panose="02010609060101010101" pitchFamily="49" charset="-122"/>
              </a:rPr>
              <a:t>培养系统上传有导师签字同意的论文评阅后修改情况说明。</a:t>
            </a:r>
          </a:p>
        </p:txBody>
      </p:sp>
      <p:sp>
        <p:nvSpPr>
          <p:cNvPr id="10" name="文本框 9"/>
          <p:cNvSpPr txBox="1"/>
          <p:nvPr/>
        </p:nvSpPr>
        <p:spPr>
          <a:xfrm>
            <a:off x="4079526" y="1520497"/>
            <a:ext cx="2566784" cy="2446824"/>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修改后评阅（大修）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针对评阅人意见，进行修改，重新提交给</a:t>
            </a:r>
            <a:r>
              <a:rPr lang="zh-CN" altLang="en-US" sz="1600" dirty="0" smtClean="0">
                <a:latin typeface="黑体" panose="02010609060101010101" pitchFamily="49" charset="-122"/>
                <a:ea typeface="黑体" panose="02010609060101010101" pitchFamily="49" charset="-122"/>
              </a:rPr>
              <a:t>该评阅</a:t>
            </a:r>
            <a:r>
              <a:rPr lang="zh-CN" altLang="en-US" sz="1600" dirty="0">
                <a:latin typeface="黑体" panose="02010609060101010101" pitchFamily="49" charset="-122"/>
                <a:ea typeface="黑体" panose="02010609060101010101" pitchFamily="49" charset="-122"/>
              </a:rPr>
              <a:t>人，再次评阅，如同意答辩，方可进入论文答辩阶段。</a:t>
            </a:r>
            <a:endParaRPr lang="en-US" altLang="zh-CN" sz="1600"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答辩前，在培养系统</a:t>
            </a:r>
            <a:r>
              <a:rPr lang="zh-CN" altLang="en-US" sz="1600" b="1" dirty="0">
                <a:solidFill>
                  <a:srgbClr val="FF0000"/>
                </a:solidFill>
                <a:latin typeface="黑体" panose="02010609060101010101" pitchFamily="49" charset="-122"/>
                <a:ea typeface="黑体" panose="02010609060101010101" pitchFamily="49" charset="-122"/>
              </a:rPr>
              <a:t>上传有导师签字同意的论文评阅后修改情况说明。</a:t>
            </a:r>
          </a:p>
        </p:txBody>
      </p:sp>
      <p:cxnSp>
        <p:nvCxnSpPr>
          <p:cNvPr id="11" name="直接箭头连接符 10"/>
          <p:cNvCxnSpPr/>
          <p:nvPr/>
        </p:nvCxnSpPr>
        <p:spPr>
          <a:xfrm flipV="1">
            <a:off x="7132986" y="3455031"/>
            <a:ext cx="797861" cy="1285475"/>
          </a:xfrm>
          <a:prstGeom prst="straightConnector1">
            <a:avLst/>
          </a:prstGeom>
          <a:ln w="41275">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0" idx="2"/>
          </p:cNvCxnSpPr>
          <p:nvPr/>
        </p:nvCxnSpPr>
        <p:spPr>
          <a:xfrm flipH="1" flipV="1">
            <a:off x="5362918" y="3967321"/>
            <a:ext cx="514824" cy="96446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2267744" y="6453336"/>
            <a:ext cx="1368152" cy="216024"/>
          </a:xfrm>
          <a:prstGeom prst="roundRect">
            <a:avLst>
              <a:gd name="adj" fmla="val 50000"/>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91194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16632"/>
            <a:ext cx="8568952" cy="6571030"/>
          </a:xfrm>
          <a:prstGeom prst="rect">
            <a:avLst/>
          </a:prstGeom>
        </p:spPr>
        <p:txBody>
          <a:bodyPr wrap="square">
            <a:spAutoFit/>
          </a:bodyPr>
          <a:lstStyle/>
          <a:p>
            <a:pPr>
              <a:lnSpc>
                <a:spcPct val="110000"/>
              </a:lnSpc>
              <a:spcBef>
                <a:spcPct val="20000"/>
              </a:spcBef>
              <a:spcAft>
                <a:spcPct val="20000"/>
              </a:spcAft>
              <a:buSzPct val="95000"/>
              <a:defRPr/>
            </a:pPr>
            <a:r>
              <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rPr>
              <a:t>2.</a:t>
            </a:r>
            <a:r>
              <a:rPr lang="zh-CN" altLang="en-US" sz="3200" b="1" dirty="0">
                <a:solidFill>
                  <a:srgbClr val="0000FF"/>
                </a:solidFill>
                <a:effectLst>
                  <a:outerShdw blurRad="38100" dist="38100" dir="2700000" algn="tl">
                    <a:srgbClr val="C0C0C0"/>
                  </a:outerShdw>
                </a:effectLst>
                <a:latin typeface="黑体" pitchFamily="49" charset="-122"/>
                <a:ea typeface="黑体" pitchFamily="49" charset="-122"/>
              </a:rPr>
              <a:t>学位论文答辩</a:t>
            </a:r>
            <a:endPar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effectLst>
                  <a:outerShdw blurRad="38100" dist="38100" dir="2700000" algn="tl">
                    <a:srgbClr val="C0C0C0"/>
                  </a:outerShdw>
                </a:effectLst>
                <a:latin typeface="+mn-ea"/>
              </a:rPr>
              <a:t>硕士学位论文答辩委员会应由</a:t>
            </a:r>
            <a:r>
              <a:rPr lang="en-US"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3-5</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位</a:t>
            </a:r>
            <a:r>
              <a:rPr lang="zh-CN" altLang="zh-CN" b="1" dirty="0">
                <a:effectLst>
                  <a:outerShdw blurRad="38100" dist="38100" dir="2700000" algn="tl">
                    <a:srgbClr val="C0C0C0"/>
                  </a:outerShdw>
                </a:effectLst>
                <a:latin typeface="+mn-ea"/>
              </a:rPr>
              <a:t>本学科专业和相关学科专业的正、副研究员（或具有相当专业技术职务者）组成，其中，</a:t>
            </a:r>
            <a:r>
              <a:rPr lang="zh-CN" altLang="en-US" b="1" dirty="0">
                <a:effectLst>
                  <a:outerShdw blurRad="38100" dist="38100" dir="2700000" algn="tl">
                    <a:srgbClr val="C0C0C0"/>
                  </a:outerShdw>
                </a:effectLst>
                <a:latin typeface="+mn-ea"/>
              </a:rPr>
              <a:t>至少包括所内同行专家、所</a:t>
            </a:r>
            <a:r>
              <a:rPr lang="zh-CN" altLang="zh-CN" b="1" dirty="0">
                <a:effectLst>
                  <a:outerShdw blurRad="38100" dist="38100" dir="2700000" algn="tl">
                    <a:srgbClr val="C0C0C0"/>
                  </a:outerShdw>
                </a:effectLst>
                <a:latin typeface="+mn-ea"/>
              </a:rPr>
              <a:t>外同行专家</a:t>
            </a:r>
            <a:r>
              <a:rPr lang="zh-CN" altLang="en-US" b="1" dirty="0">
                <a:effectLst>
                  <a:outerShdw blurRad="38100" dist="38100" dir="2700000" algn="tl">
                    <a:srgbClr val="C0C0C0"/>
                  </a:outerShdw>
                </a:effectLst>
                <a:latin typeface="+mn-ea"/>
              </a:rPr>
              <a:t>各一位</a:t>
            </a:r>
            <a:r>
              <a:rPr lang="zh-CN" altLang="zh-CN"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marL="449263" indent="-449263" eaLnBrk="0" hangingPunct="0">
              <a:lnSpc>
                <a:spcPct val="120000"/>
              </a:lnSpc>
              <a:spcBef>
                <a:spcPct val="20000"/>
              </a:spcBef>
              <a:spcAft>
                <a:spcPts val="600"/>
              </a:spcAft>
              <a:buClr>
                <a:srgbClr val="0000FF"/>
              </a:buClr>
              <a:buSzPct val="100000"/>
              <a:buFont typeface="Wingdings" pitchFamily="2" charset="2"/>
              <a:buChar char="Ø"/>
              <a:defRPr/>
            </a:pPr>
            <a:r>
              <a:rPr lang="zh-CN" altLang="zh-CN" b="1" dirty="0" smtClean="0">
                <a:effectLst>
                  <a:outerShdw blurRad="38100" dist="38100" dir="2700000" algn="tl">
                    <a:srgbClr val="C0C0C0"/>
                  </a:outerShdw>
                </a:effectLst>
                <a:latin typeface="+mn-ea"/>
              </a:rPr>
              <a:t>博士学位</a:t>
            </a:r>
            <a:r>
              <a:rPr lang="zh-CN" altLang="zh-CN" b="1" dirty="0">
                <a:effectLst>
                  <a:outerShdw blurRad="38100" dist="38100" dir="2700000" algn="tl">
                    <a:srgbClr val="C0C0C0"/>
                  </a:outerShdw>
                </a:effectLst>
                <a:latin typeface="+mn-ea"/>
              </a:rPr>
              <a:t>论文答辩委员会应由</a:t>
            </a:r>
            <a:r>
              <a:rPr lang="en-US"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5-7</a:t>
            </a:r>
            <a:r>
              <a:rPr lang="zh-CN"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位</a:t>
            </a:r>
            <a:r>
              <a:rPr lang="zh-CN" altLang="zh-CN" b="1" dirty="0">
                <a:effectLst>
                  <a:outerShdw blurRad="38100" dist="38100" dir="2700000" algn="tl">
                    <a:srgbClr val="C0C0C0"/>
                  </a:outerShdw>
                </a:effectLst>
                <a:latin typeface="+mn-ea"/>
              </a:rPr>
              <a:t>本学科专业和相关学科专业的研究员（或具有相当专业技术职务者）组成，其中至</a:t>
            </a:r>
            <a:r>
              <a:rPr lang="zh-CN" altLang="en-US" b="1" dirty="0">
                <a:effectLst>
                  <a:outerShdw blurRad="38100" dist="38100" dir="2700000" algn="tl">
                    <a:srgbClr val="C0C0C0"/>
                  </a:outerShdw>
                </a:effectLst>
                <a:latin typeface="+mn-ea"/>
              </a:rPr>
              <a:t>少包括所内同行专家</a:t>
            </a:r>
            <a:r>
              <a:rPr lang="en-US" altLang="zh-CN" b="1" dirty="0">
                <a:effectLst>
                  <a:outerShdw blurRad="38100" dist="38100" dir="2700000" algn="tl">
                    <a:srgbClr val="C0C0C0"/>
                  </a:outerShdw>
                </a:effectLst>
                <a:latin typeface="+mn-ea"/>
              </a:rPr>
              <a:t>1</a:t>
            </a:r>
            <a:r>
              <a:rPr lang="zh-CN" altLang="en-US" b="1" dirty="0">
                <a:effectLst>
                  <a:outerShdw blurRad="38100" dist="38100" dir="2700000" algn="tl">
                    <a:srgbClr val="C0C0C0"/>
                  </a:outerShdw>
                </a:effectLst>
                <a:latin typeface="+mn-ea"/>
              </a:rPr>
              <a:t>位、所</a:t>
            </a:r>
            <a:r>
              <a:rPr lang="zh-CN" altLang="zh-CN" b="1" dirty="0">
                <a:effectLst>
                  <a:outerShdw blurRad="38100" dist="38100" dir="2700000" algn="tl">
                    <a:srgbClr val="C0C0C0"/>
                  </a:outerShdw>
                </a:effectLst>
                <a:latin typeface="+mn-ea"/>
              </a:rPr>
              <a:t>外同行专家</a:t>
            </a:r>
            <a:r>
              <a:rPr lang="en-US" altLang="zh-CN" b="1" dirty="0">
                <a:effectLst>
                  <a:outerShdw blurRad="38100" dist="38100" dir="2700000" algn="tl">
                    <a:srgbClr val="C0C0C0"/>
                  </a:outerShdw>
                </a:effectLst>
                <a:latin typeface="+mn-ea"/>
              </a:rPr>
              <a:t>2</a:t>
            </a:r>
            <a:r>
              <a:rPr lang="zh-CN" altLang="en-US" b="1" dirty="0">
                <a:effectLst>
                  <a:outerShdw blurRad="38100" dist="38100" dir="2700000" algn="tl">
                    <a:srgbClr val="C0C0C0"/>
                  </a:outerShdw>
                </a:effectLst>
                <a:latin typeface="+mn-ea"/>
              </a:rPr>
              <a:t>位</a:t>
            </a:r>
            <a:r>
              <a:rPr lang="zh-CN" altLang="zh-CN" b="1" dirty="0" smtClean="0">
                <a:effectLst>
                  <a:outerShdw blurRad="38100" dist="38100" dir="2700000" algn="tl">
                    <a:srgbClr val="C0C0C0"/>
                  </a:outerShdw>
                </a:effectLst>
                <a:latin typeface="+mn-ea"/>
              </a:rPr>
              <a:t>。答辩</a:t>
            </a:r>
            <a:r>
              <a:rPr lang="zh-CN" altLang="zh-CN" b="1" dirty="0">
                <a:effectLst>
                  <a:outerShdw blurRad="38100" dist="38100" dir="2700000" algn="tl">
                    <a:srgbClr val="C0C0C0"/>
                  </a:outerShdw>
                </a:effectLst>
                <a:latin typeface="+mn-ea"/>
              </a:rPr>
              <a:t>委员会成员中</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博士生</a:t>
            </a:r>
            <a:r>
              <a:rPr lang="zh-CN" altLang="en-US"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导师</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不少于三分之二</a:t>
            </a:r>
            <a:r>
              <a:rPr lang="zh-CN" altLang="en-US"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eaLnBrk="0" hangingPunct="0">
              <a:lnSpc>
                <a:spcPct val="120000"/>
              </a:lnSpc>
              <a:spcBef>
                <a:spcPct val="20000"/>
              </a:spcBef>
              <a:spcAft>
                <a:spcPct val="20000"/>
              </a:spcAft>
              <a:buClr>
                <a:srgbClr val="0000FF"/>
              </a:buClr>
              <a:buSzPct val="100000"/>
              <a:defRPr/>
            </a:pPr>
            <a:r>
              <a:rPr lang="zh-CN" altLang="en-US"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根据夏季国科大学位会要求，建议硕士、博士论文答辩委员会成员不得超过</a:t>
            </a:r>
            <a:r>
              <a:rPr lang="en-US" altLang="zh-CN"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7</a:t>
            </a:r>
            <a:r>
              <a:rPr lang="zh-CN" altLang="en-US"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人。</a:t>
            </a:r>
            <a:endParaRPr lang="en-US" altLang="zh-CN"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b="1" dirty="0">
                <a:latin typeface="+mn-ea"/>
              </a:rPr>
              <a:t>导师不能作为答辩委员会成员</a:t>
            </a:r>
            <a:r>
              <a:rPr lang="zh-CN" altLang="en-US" b="1" dirty="0" smtClean="0">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学位论文的评阅人一般应参加该论文答辩委员会</a:t>
            </a:r>
            <a:r>
              <a:rPr lang="zh-CN" altLang="en-US" b="1" dirty="0">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答辩委员会成员应出席论文答辩会和答辩委员会会议，在答辩</a:t>
            </a:r>
            <a:r>
              <a:rPr lang="zh-CN" altLang="zh-CN" b="1" dirty="0" smtClean="0">
                <a:latin typeface="+mn-ea"/>
              </a:rPr>
              <a:t>前须</a:t>
            </a:r>
            <a:r>
              <a:rPr lang="zh-CN" altLang="zh-CN" b="1" dirty="0">
                <a:latin typeface="+mn-ea"/>
              </a:rPr>
              <a:t>审阅论文，答辩</a:t>
            </a:r>
            <a:r>
              <a:rPr lang="zh-CN" altLang="zh-CN" b="1" dirty="0" smtClean="0">
                <a:latin typeface="+mn-ea"/>
              </a:rPr>
              <a:t>时提问</a:t>
            </a:r>
            <a:r>
              <a:rPr lang="zh-CN" altLang="zh-CN" b="1" dirty="0">
                <a:latin typeface="+mn-ea"/>
              </a:rPr>
              <a:t>和参加投票表决，未出席的委员不得委托他人或以通讯方式投票。</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答辩委员会设答辩秘书</a:t>
            </a:r>
            <a:r>
              <a:rPr lang="en-US" altLang="zh-CN" b="1" dirty="0">
                <a:latin typeface="+mn-ea"/>
              </a:rPr>
              <a:t>1</a:t>
            </a:r>
            <a:r>
              <a:rPr lang="zh-CN" altLang="zh-CN" b="1" dirty="0">
                <a:latin typeface="+mn-ea"/>
              </a:rPr>
              <a:t>名，</a:t>
            </a:r>
            <a:r>
              <a:rPr lang="zh-CN" altLang="zh-CN" b="1" dirty="0" smtClean="0">
                <a:latin typeface="+mn-ea"/>
              </a:rPr>
              <a:t>答辩秘书</a:t>
            </a:r>
            <a:r>
              <a:rPr lang="zh-CN" altLang="zh-CN" b="1" dirty="0">
                <a:latin typeface="+mn-ea"/>
              </a:rPr>
              <a:t>应由具有中级以上职称人员或在学高年级研究生担任。答辩秘书参加答辩工作全过程并客观、详细地记录答辩委员的提问、答辩人的回答及答辩委员会决议等情况</a:t>
            </a:r>
            <a:r>
              <a:rPr lang="zh-CN" altLang="en-US" b="1" dirty="0">
                <a:latin typeface="+mn-ea"/>
              </a:rPr>
              <a:t>。</a:t>
            </a:r>
            <a:r>
              <a:rPr lang="zh-CN" altLang="zh-CN" b="1" dirty="0">
                <a:latin typeface="+mn-ea"/>
              </a:rPr>
              <a:t>答辩秘书没有投票表决权</a:t>
            </a:r>
            <a:r>
              <a:rPr lang="zh-CN" altLang="zh-CN" b="1" dirty="0" smtClean="0">
                <a:latin typeface="+mn-ea"/>
              </a:rPr>
              <a:t>。</a:t>
            </a:r>
            <a:endParaRPr lang="en-US" altLang="zh-CN" b="1" dirty="0" smtClean="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b="1" dirty="0">
                <a:solidFill>
                  <a:srgbClr val="FF0000"/>
                </a:solidFill>
                <a:latin typeface="黑体" panose="02010609060101010101" pitchFamily="49" charset="-122"/>
                <a:ea typeface="黑体" panose="02010609060101010101" pitchFamily="49" charset="-122"/>
              </a:rPr>
              <a:t>在培养系统</a:t>
            </a:r>
            <a:r>
              <a:rPr lang="zh-CN" altLang="en-US" b="1" dirty="0" smtClean="0">
                <a:solidFill>
                  <a:srgbClr val="FF0000"/>
                </a:solidFill>
                <a:latin typeface="黑体" panose="02010609060101010101" pitchFamily="49" charset="-122"/>
                <a:ea typeface="黑体" panose="02010609060101010101" pitchFamily="49" charset="-122"/>
              </a:rPr>
              <a:t>上传论文答辩后</a:t>
            </a:r>
            <a:r>
              <a:rPr lang="zh-CN" altLang="en-US" b="1" dirty="0">
                <a:solidFill>
                  <a:srgbClr val="FF0000"/>
                </a:solidFill>
                <a:latin typeface="黑体" panose="02010609060101010101" pitchFamily="49" charset="-122"/>
                <a:ea typeface="黑体" panose="02010609060101010101" pitchFamily="49" charset="-122"/>
              </a:rPr>
              <a:t>修改说明：须导师签字后上传</a:t>
            </a:r>
            <a:r>
              <a:rPr lang="zh-CN" altLang="en-US" b="1" dirty="0" smtClean="0">
                <a:solidFill>
                  <a:srgbClr val="FF0000"/>
                </a:solidFill>
                <a:latin typeface="黑体" panose="02010609060101010101" pitchFamily="49" charset="-122"/>
                <a:ea typeface="黑体" panose="02010609060101010101" pitchFamily="49" charset="-122"/>
              </a:rPr>
              <a:t>。</a:t>
            </a:r>
            <a:endParaRPr lang="zh-CN" altLang="en-US" b="1" dirty="0">
              <a:effectLst>
                <a:outerShdw blurRad="38100" dist="38100" dir="2700000" algn="tl">
                  <a:srgbClr val="C0C0C0"/>
                </a:outerShdw>
              </a:effectLst>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755576" y="188640"/>
            <a:ext cx="7867820" cy="6540252"/>
          </a:xfrm>
          <a:prstGeom prst="rect">
            <a:avLst/>
          </a:prstGeom>
          <a:solidFill>
            <a:schemeClr val="bg1"/>
          </a:solidFill>
          <a:ln w="9525">
            <a:solidFill>
              <a:schemeClr val="bg1"/>
            </a:solidFill>
            <a:miter lim="800000"/>
            <a:headEnd/>
            <a:tailEnd/>
          </a:ln>
          <a:effectLst/>
        </p:spPr>
        <p:txBody>
          <a:bodyPr wrap="square">
            <a:spAutoFit/>
          </a:bodyPr>
          <a:lstStyle/>
          <a:p>
            <a:pPr algn="ctr">
              <a:spcBef>
                <a:spcPts val="0"/>
              </a:spcBef>
              <a:spcAft>
                <a:spcPts val="600"/>
              </a:spcAft>
              <a:defRPr/>
            </a:pPr>
            <a:r>
              <a:rPr lang="zh-CN" altLang="en-US" sz="2800" b="1" dirty="0">
                <a:solidFill>
                  <a:srgbClr val="000066"/>
                </a:solidFill>
                <a:effectLst>
                  <a:outerShdw blurRad="38100" dist="38100" dir="2700000" algn="tl">
                    <a:srgbClr val="C0C0C0"/>
                  </a:outerShdw>
                </a:effectLst>
              </a:rPr>
              <a:t>目  录</a:t>
            </a:r>
            <a:endParaRPr lang="en-US" altLang="zh-CN" sz="2800" b="1" dirty="0">
              <a:solidFill>
                <a:srgbClr val="000066"/>
              </a:solidFill>
              <a:effectLst>
                <a:outerShdw blurRad="38100" dist="38100" dir="2700000" algn="tl">
                  <a:srgbClr val="C0C0C0"/>
                </a:outerShdw>
              </a:effectLst>
            </a:endParaRP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一、时间安排</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二、申请范围</a:t>
            </a:r>
            <a:endParaRPr lang="en-US" altLang="zh-CN" b="1" dirty="0">
              <a:solidFill>
                <a:srgbClr val="000066"/>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三、答辩前准备</a:t>
            </a:r>
            <a:endParaRPr lang="en-US" altLang="zh-CN" b="1" dirty="0">
              <a:solidFill>
                <a:srgbClr val="000066"/>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（一）论文评阅前：</a:t>
            </a:r>
            <a:r>
              <a:rPr lang="zh-CN" altLang="en-US" b="1" dirty="0" smtClean="0">
                <a:effectLst>
                  <a:outerShdw blurRad="38100" dist="38100" dir="2700000" algn="tl">
                    <a:srgbClr val="C0C0C0"/>
                  </a:outerShdw>
                </a:effectLst>
                <a:latin typeface="+mn-ea"/>
                <a:ea typeface="+mn-ea"/>
              </a:rPr>
              <a:t>论文格式检测、论文查重</a:t>
            </a:r>
            <a:endParaRPr lang="en-US" altLang="zh-CN" b="1"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dirty="0">
                <a:effectLst>
                  <a:outerShdw blurRad="38100" dist="38100" dir="2700000" algn="tl">
                    <a:srgbClr val="C0C0C0"/>
                  </a:outerShdw>
                </a:effectLst>
                <a:latin typeface="+mn-ea"/>
                <a:ea typeface="+mn-ea"/>
              </a:rPr>
              <a:t>1</a:t>
            </a:r>
            <a:r>
              <a:rPr lang="zh-CN" altLang="en-US" b="1" dirty="0">
                <a:effectLst>
                  <a:outerShdw blurRad="38100" dist="38100" dir="2700000" algn="tl">
                    <a:srgbClr val="C0C0C0"/>
                  </a:outerShdw>
                </a:effectLst>
                <a:latin typeface="+mn-ea"/>
                <a:ea typeface="+mn-ea"/>
              </a:rPr>
              <a:t>、</a:t>
            </a:r>
            <a:r>
              <a:rPr lang="zh-CN" altLang="en-US" b="1" kern="0" dirty="0">
                <a:effectLst>
                  <a:outerShdw blurRad="38100" dist="38100" dir="2700000" algn="tl">
                    <a:srgbClr val="C0C0C0"/>
                  </a:outerShdw>
                </a:effectLst>
                <a:latin typeface="+mn-ea"/>
                <a:ea typeface="+mn-ea"/>
              </a:rPr>
              <a:t>博士、硕士学位论文撰写格式</a:t>
            </a:r>
            <a:endParaRPr lang="en-US" altLang="zh-CN" b="1" kern="0"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a:effectLst>
                  <a:outerShdw blurRad="38100" dist="38100" dir="2700000" algn="tl">
                    <a:srgbClr val="C0C0C0"/>
                  </a:outerShdw>
                </a:effectLst>
                <a:latin typeface="+mn-ea"/>
                <a:ea typeface="+mn-ea"/>
              </a:rPr>
              <a:t>2</a:t>
            </a:r>
            <a:r>
              <a:rPr lang="zh-CN" altLang="en-US" b="1" kern="0" dirty="0" smtClean="0">
                <a:effectLst>
                  <a:outerShdw blurRad="38100" dist="38100" dir="2700000" algn="tl">
                    <a:srgbClr val="C0C0C0"/>
                  </a:outerShdw>
                </a:effectLst>
                <a:latin typeface="+mn-ea"/>
                <a:ea typeface="+mn-ea"/>
              </a:rPr>
              <a:t>、论文格式审查</a:t>
            </a:r>
            <a:endParaRPr lang="en-US" altLang="zh-CN" b="1" kern="0" dirty="0" smtClean="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smtClean="0">
                <a:effectLst>
                  <a:outerShdw blurRad="38100" dist="38100" dir="2700000" algn="tl">
                    <a:srgbClr val="C0C0C0"/>
                  </a:outerShdw>
                </a:effectLst>
                <a:latin typeface="+mn-ea"/>
                <a:ea typeface="+mn-ea"/>
              </a:rPr>
              <a:t>3</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查</a:t>
            </a:r>
            <a:r>
              <a:rPr lang="zh-CN" altLang="en-US" b="1" kern="0" dirty="0" smtClean="0">
                <a:effectLst>
                  <a:outerShdw blurRad="38100" dist="38100" dir="2700000" algn="tl">
                    <a:srgbClr val="C0C0C0"/>
                  </a:outerShdw>
                </a:effectLst>
                <a:latin typeface="+mn-ea"/>
                <a:ea typeface="+mn-ea"/>
              </a:rPr>
              <a:t>重</a:t>
            </a:r>
            <a:endParaRPr lang="en-US" altLang="zh-CN" b="1" kern="0"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smtClean="0">
                <a:effectLst>
                  <a:outerShdw blurRad="38100" dist="38100" dir="2700000" algn="tl">
                    <a:srgbClr val="C0C0C0"/>
                  </a:outerShdw>
                </a:effectLst>
                <a:latin typeface="+mn-ea"/>
                <a:ea typeface="+mn-ea"/>
              </a:rPr>
              <a:t>4</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质量抽检及不合格论文处罚措施</a:t>
            </a:r>
            <a:endParaRPr lang="en-US" altLang="zh-CN" b="1" kern="0"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（二）毕业及学位论文答辩申请资格审核</a:t>
            </a:r>
            <a:endParaRPr lang="en-US" altLang="zh-CN" b="1"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（三）答辩前各项工作流程及应提交的纸制材料</a:t>
            </a:r>
            <a:endParaRPr lang="en-US" altLang="zh-CN" b="1"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（四）论文评阅、答辩</a:t>
            </a:r>
            <a:r>
              <a:rPr lang="zh-CN" altLang="en-US" b="1" dirty="0" smtClean="0">
                <a:effectLst>
                  <a:outerShdw blurRad="38100" dist="38100" dir="2700000" algn="tl">
                    <a:srgbClr val="C0C0C0"/>
                  </a:outerShdw>
                </a:effectLst>
                <a:latin typeface="+mn-ea"/>
                <a:ea typeface="+mn-ea"/>
              </a:rPr>
              <a:t>流程</a:t>
            </a:r>
            <a:endParaRPr lang="en-US" altLang="zh-CN" b="1" dirty="0" smtClean="0">
              <a:effectLst>
                <a:outerShdw blurRad="38100" dist="38100" dir="2700000" algn="tl">
                  <a:srgbClr val="C0C0C0"/>
                </a:outerShdw>
              </a:effectLst>
              <a:latin typeface="+mn-ea"/>
              <a:ea typeface="+mn-ea"/>
            </a:endParaRPr>
          </a:p>
          <a:p>
            <a:pPr>
              <a:spcBef>
                <a:spcPts val="0"/>
              </a:spcBef>
              <a:spcAft>
                <a:spcPts val="600"/>
              </a:spcAft>
              <a:defRPr/>
            </a:pPr>
            <a:r>
              <a:rPr lang="zh-CN" altLang="en-US" b="1" dirty="0" smtClean="0">
                <a:solidFill>
                  <a:srgbClr val="FF0000"/>
                </a:solidFill>
                <a:effectLst>
                  <a:outerShdw blurRad="38100" dist="38100" dir="2700000" algn="tl">
                    <a:srgbClr val="C0C0C0"/>
                  </a:outerShdw>
                </a:effectLst>
                <a:latin typeface="+mn-ea"/>
                <a:ea typeface="+mn-ea"/>
              </a:rPr>
              <a:t>（五）上传论文评阅后修改说明</a:t>
            </a:r>
            <a:endParaRPr lang="en-US" altLang="zh-CN" b="1" dirty="0">
              <a:solidFill>
                <a:srgbClr val="FF0000"/>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smtClean="0">
                <a:effectLst>
                  <a:outerShdw blurRad="38100" dist="38100" dir="2700000" algn="tl">
                    <a:srgbClr val="C0C0C0"/>
                  </a:outerShdw>
                </a:effectLst>
                <a:latin typeface="+mn-ea"/>
                <a:ea typeface="+mn-ea"/>
              </a:rPr>
              <a:t>（六）毕业及学位申请各类表格填写</a:t>
            </a:r>
            <a:r>
              <a:rPr lang="zh-CN" altLang="en-US" b="1" dirty="0">
                <a:effectLst>
                  <a:outerShdw blurRad="38100" dist="38100" dir="2700000" algn="tl">
                    <a:srgbClr val="C0C0C0"/>
                  </a:outerShdw>
                </a:effectLst>
                <a:latin typeface="+mn-ea"/>
                <a:ea typeface="+mn-ea"/>
              </a:rPr>
              <a:t>说明</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四、答辩秘书筹备论文答辩会</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五、答辩后报送</a:t>
            </a:r>
            <a:r>
              <a:rPr lang="zh-CN" altLang="en-US" b="1" dirty="0" smtClean="0">
                <a:solidFill>
                  <a:srgbClr val="000066"/>
                </a:solidFill>
                <a:effectLst>
                  <a:outerShdw blurRad="38100" dist="38100" dir="2700000" algn="tl">
                    <a:srgbClr val="C0C0C0"/>
                  </a:outerShdw>
                </a:effectLst>
                <a:latin typeface="+mn-ea"/>
                <a:ea typeface="+mn-ea"/>
              </a:rPr>
              <a:t>材料（</a:t>
            </a:r>
            <a:r>
              <a:rPr lang="zh-CN" altLang="en-US" b="1" dirty="0" smtClean="0">
                <a:solidFill>
                  <a:srgbClr val="FF0000"/>
                </a:solidFill>
                <a:effectLst>
                  <a:outerShdw blurRad="38100" dist="38100" dir="2700000" algn="tl">
                    <a:srgbClr val="C0C0C0"/>
                  </a:outerShdw>
                </a:effectLst>
                <a:latin typeface="+mn-ea"/>
                <a:ea typeface="+mn-ea"/>
              </a:rPr>
              <a:t>上传论文答辩后修改说明</a:t>
            </a:r>
            <a:r>
              <a:rPr lang="zh-CN" altLang="en-US" b="1" dirty="0" smtClean="0">
                <a:solidFill>
                  <a:srgbClr val="000066"/>
                </a:solidFill>
                <a:effectLst>
                  <a:outerShdw blurRad="38100" dist="38100" dir="2700000" algn="tl">
                    <a:srgbClr val="C0C0C0"/>
                  </a:outerShdw>
                </a:effectLst>
                <a:latin typeface="+mn-ea"/>
                <a:ea typeface="+mn-ea"/>
              </a:rPr>
              <a:t>）</a:t>
            </a:r>
            <a:endParaRPr lang="zh-CN" altLang="en-US" b="1" dirty="0">
              <a:solidFill>
                <a:srgbClr val="000066"/>
              </a:solidFill>
              <a:effectLst>
                <a:outerShdw blurRad="38100" dist="38100" dir="2700000" algn="tl">
                  <a:srgbClr val="C0C0C0"/>
                </a:outerShdw>
              </a:effectLst>
              <a:latin typeface="+mn-ea"/>
              <a:ea typeface="+mn-ea"/>
            </a:endParaRPr>
          </a:p>
          <a:p>
            <a:pPr marL="720725" indent="-720725">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六、其他事宜（资料下载、照片采集、证书发放、毕业典礼等</a:t>
            </a:r>
            <a:r>
              <a:rPr lang="zh-CN" altLang="en-US" b="1" dirty="0" smtClean="0">
                <a:solidFill>
                  <a:srgbClr val="000066"/>
                </a:solidFill>
                <a:effectLst>
                  <a:outerShdw blurRad="38100" dist="38100" dir="2700000" algn="tl">
                    <a:srgbClr val="C0C0C0"/>
                  </a:outerShdw>
                </a:effectLst>
                <a:latin typeface="+mn-ea"/>
                <a:ea typeface="+mn-ea"/>
              </a:rPr>
              <a:t>）</a:t>
            </a:r>
            <a:endParaRPr lang="en-US" altLang="zh-CN" b="1" dirty="0" smtClean="0">
              <a:solidFill>
                <a:srgbClr val="000066"/>
              </a:solidFill>
              <a:effectLst>
                <a:outerShdw blurRad="38100" dist="38100" dir="2700000" algn="tl">
                  <a:srgbClr val="C0C0C0"/>
                </a:outerShdw>
              </a:effectLst>
              <a:latin typeface="+mn-ea"/>
              <a:ea typeface="+mn-ea"/>
            </a:endParaRPr>
          </a:p>
          <a:p>
            <a:pPr marL="720725" indent="-720725">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七、可申请毕业及学位论文</a:t>
            </a:r>
            <a:r>
              <a:rPr lang="zh-CN" altLang="en-US" b="1" dirty="0" smtClean="0">
                <a:solidFill>
                  <a:srgbClr val="000066"/>
                </a:solidFill>
                <a:effectLst>
                  <a:outerShdw blurRad="38100" dist="38100" dir="2700000" algn="tl">
                    <a:srgbClr val="C0C0C0"/>
                  </a:outerShdw>
                </a:effectLst>
                <a:latin typeface="+mn-ea"/>
                <a:ea typeface="+mn-ea"/>
              </a:rPr>
              <a:t>答辩研究生名单</a:t>
            </a:r>
            <a:endParaRPr lang="zh-CN" altLang="en-US" b="1" dirty="0">
              <a:solidFill>
                <a:srgbClr val="000066"/>
              </a:solidFill>
              <a:effectLst>
                <a:outerShdw blurRad="38100" dist="38100" dir="2700000" algn="tl">
                  <a:srgbClr val="C0C0C0"/>
                </a:outerShdw>
              </a:effectLst>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1"/>
          </p:nvPr>
        </p:nvSpPr>
        <p:spPr>
          <a:xfrm>
            <a:off x="201612" y="1319702"/>
            <a:ext cx="8546851" cy="5156200"/>
          </a:xfrm>
        </p:spPr>
        <p:txBody>
          <a:bodyPr/>
          <a:lstStyle/>
          <a:p>
            <a:pPr lvl="1" eaLnBrk="1" hangingPunct="1">
              <a:lnSpc>
                <a:spcPts val="3400"/>
              </a:lnSpc>
              <a:spcAft>
                <a:spcPct val="20000"/>
              </a:spcAft>
              <a:buClrTx/>
              <a:buFont typeface="Wingdings" pitchFamily="2" charset="2"/>
              <a:buChar char="Ø"/>
            </a:pPr>
            <a:r>
              <a:rPr lang="zh-CN" altLang="en-US" sz="2200" b="1" dirty="0">
                <a:latin typeface="+mn-ea"/>
              </a:rPr>
              <a:t>需要照片的地方</a:t>
            </a:r>
            <a:r>
              <a:rPr lang="zh-CN" altLang="en-US" sz="2200" b="1" kern="1200" dirty="0">
                <a:solidFill>
                  <a:srgbClr val="FF0000"/>
                </a:solidFill>
                <a:effectLst>
                  <a:outerShdw blurRad="38100" dist="38100" dir="2700000" algn="tl">
                    <a:srgbClr val="C0C0C0"/>
                  </a:outerShdw>
                </a:effectLst>
                <a:latin typeface="+mn-ea"/>
                <a:cs typeface="+mn-cs"/>
              </a:rPr>
              <a:t>帖免冠照片</a:t>
            </a:r>
            <a:r>
              <a:rPr lang="zh-CN" altLang="en-US" sz="2200" b="1" dirty="0">
                <a:latin typeface="+mn-ea"/>
              </a:rPr>
              <a:t>；</a:t>
            </a:r>
          </a:p>
          <a:p>
            <a:pPr lvl="1" eaLnBrk="1" hangingPunct="1">
              <a:lnSpc>
                <a:spcPts val="3400"/>
              </a:lnSpc>
              <a:spcAft>
                <a:spcPct val="20000"/>
              </a:spcAft>
              <a:buClrTx/>
              <a:buFont typeface="Wingdings" pitchFamily="2" charset="2"/>
              <a:buChar char="Ø"/>
            </a:pPr>
            <a:r>
              <a:rPr lang="zh-CN" altLang="en-US" sz="2200" b="1" dirty="0">
                <a:latin typeface="+mn-ea"/>
              </a:rPr>
              <a:t>需签字的地方要求</a:t>
            </a:r>
            <a:r>
              <a:rPr lang="zh-CN" altLang="en-US" sz="2200" b="1" kern="1200" dirty="0">
                <a:solidFill>
                  <a:srgbClr val="FF0000"/>
                </a:solidFill>
                <a:effectLst>
                  <a:outerShdw blurRad="38100" dist="38100" dir="2700000" algn="tl">
                    <a:srgbClr val="C0C0C0"/>
                  </a:outerShdw>
                </a:effectLst>
                <a:latin typeface="+mn-ea"/>
                <a:cs typeface="+mn-cs"/>
              </a:rPr>
              <a:t>亲笔签名</a:t>
            </a:r>
            <a:r>
              <a:rPr lang="zh-CN" altLang="en-US" sz="2200" b="1" dirty="0">
                <a:latin typeface="+mn-ea"/>
              </a:rPr>
              <a:t>；</a:t>
            </a:r>
          </a:p>
          <a:p>
            <a:pPr lvl="1" eaLnBrk="1" hangingPunct="1">
              <a:lnSpc>
                <a:spcPts val="3400"/>
              </a:lnSpc>
              <a:spcAft>
                <a:spcPct val="20000"/>
              </a:spcAft>
              <a:buClrTx/>
              <a:buFont typeface="Wingdings" pitchFamily="2" charset="2"/>
              <a:buChar char="Ø"/>
            </a:pPr>
            <a:r>
              <a:rPr lang="en-US" altLang="zh-CN" sz="2200" b="1" dirty="0">
                <a:latin typeface="+mn-ea"/>
              </a:rPr>
              <a:t>《</a:t>
            </a:r>
            <a:r>
              <a:rPr lang="zh-CN" altLang="en-US" sz="2200" b="1" dirty="0">
                <a:latin typeface="+mn-ea"/>
              </a:rPr>
              <a:t>研究生学位论文答辩申请书</a:t>
            </a:r>
            <a:r>
              <a:rPr lang="en-US" altLang="zh-CN" sz="2200" b="1" dirty="0">
                <a:latin typeface="+mn-ea"/>
              </a:rPr>
              <a:t>》</a:t>
            </a:r>
            <a:r>
              <a:rPr lang="zh-CN" altLang="en-US" sz="2200" b="1" dirty="0">
                <a:latin typeface="+mn-ea"/>
              </a:rPr>
              <a:t>中的学位论文评阅人及答辩委员会成员名单由导师确定，人员名单中尽可能选择相关专业的我所学位评定委员会委员；</a:t>
            </a:r>
            <a:r>
              <a:rPr lang="zh-CN" altLang="en-US" sz="2200" b="1" dirty="0">
                <a:solidFill>
                  <a:srgbClr val="FF0000"/>
                </a:solidFill>
                <a:latin typeface="+mn-ea"/>
              </a:rPr>
              <a:t>已发表的论文附文章首页</a:t>
            </a:r>
            <a:r>
              <a:rPr lang="zh-CN" altLang="en-US" sz="2200" b="1" dirty="0" smtClean="0">
                <a:solidFill>
                  <a:srgbClr val="FF0000"/>
                </a:solidFill>
                <a:latin typeface="+mn-ea"/>
              </a:rPr>
              <a:t>，待</a:t>
            </a:r>
            <a:r>
              <a:rPr lang="zh-CN" altLang="en-US" sz="2200" b="1" dirty="0">
                <a:solidFill>
                  <a:srgbClr val="FF0000"/>
                </a:solidFill>
                <a:latin typeface="+mn-ea"/>
              </a:rPr>
              <a:t>发论文附正式录用函及待发表文章全文（录用函需导师签字方有效），专利附专利授权书或专利受理通知书；</a:t>
            </a:r>
            <a:endParaRPr lang="en-US" altLang="zh-CN" sz="2200" b="1" dirty="0">
              <a:solidFill>
                <a:srgbClr val="FF0000"/>
              </a:solidFill>
              <a:latin typeface="+mn-ea"/>
            </a:endParaRPr>
          </a:p>
          <a:p>
            <a:pPr lvl="1" eaLnBrk="1" hangingPunct="1">
              <a:lnSpc>
                <a:spcPts val="3400"/>
              </a:lnSpc>
              <a:spcAft>
                <a:spcPct val="20000"/>
              </a:spcAft>
              <a:buClrTx/>
              <a:buFont typeface="Wingdings" pitchFamily="2" charset="2"/>
              <a:buChar char="Ø"/>
            </a:pPr>
            <a:r>
              <a:rPr lang="zh-CN" altLang="en-US" sz="2200" b="1" dirty="0" smtClean="0">
                <a:latin typeface="+mn-ea"/>
              </a:rPr>
              <a:t>第一导师和第二导师均需按</a:t>
            </a:r>
            <a:r>
              <a:rPr lang="zh-CN" altLang="en-US" sz="2200" b="1" dirty="0">
                <a:latin typeface="+mn-ea"/>
              </a:rPr>
              <a:t>答辩申请书中</a:t>
            </a:r>
            <a:r>
              <a:rPr lang="zh-CN" altLang="en-US" sz="2200" b="1" dirty="0" smtClean="0">
                <a:latin typeface="+mn-ea"/>
              </a:rPr>
              <a:t>要求</a:t>
            </a:r>
            <a:r>
              <a:rPr lang="zh-CN" altLang="en-US" sz="2200" b="1" dirty="0" smtClean="0">
                <a:solidFill>
                  <a:srgbClr val="FF0000"/>
                </a:solidFill>
                <a:latin typeface="+mn-ea"/>
              </a:rPr>
              <a:t>撰写</a:t>
            </a:r>
            <a:r>
              <a:rPr lang="zh-CN" altLang="en-US" sz="2200" b="1" dirty="0">
                <a:latin typeface="+mn-ea"/>
              </a:rPr>
              <a:t>“指导教师对学位论文的学术评语及对申请人的综合评价</a:t>
            </a:r>
            <a:r>
              <a:rPr lang="zh-CN" altLang="en-US" sz="2200" b="1" dirty="0" smtClean="0">
                <a:latin typeface="+mn-ea"/>
              </a:rPr>
              <a:t>”及是否同意答辩并签字。</a:t>
            </a:r>
            <a:endParaRPr lang="zh-CN" altLang="en-US" sz="2200" b="1" dirty="0">
              <a:latin typeface="+mn-ea"/>
            </a:endParaRPr>
          </a:p>
          <a:p>
            <a:pPr lvl="1" eaLnBrk="1" hangingPunct="1">
              <a:lnSpc>
                <a:spcPts val="3400"/>
              </a:lnSpc>
              <a:spcAft>
                <a:spcPct val="20000"/>
              </a:spcAft>
              <a:buClrTx/>
              <a:buFont typeface="Wingdings 2" pitchFamily="18" charset="2"/>
              <a:buNone/>
            </a:pPr>
            <a:endParaRPr lang="zh-CN" altLang="en-US" sz="2200" dirty="0">
              <a:latin typeface="+mn-ea"/>
            </a:endParaRPr>
          </a:p>
        </p:txBody>
      </p:sp>
      <p:sp>
        <p:nvSpPr>
          <p:cNvPr id="93188" name="Text Box 4"/>
          <p:cNvSpPr txBox="1">
            <a:spLocks noChangeArrowheads="1"/>
          </p:cNvSpPr>
          <p:nvPr/>
        </p:nvSpPr>
        <p:spPr bwMode="auto">
          <a:xfrm>
            <a:off x="395536" y="476672"/>
            <a:ext cx="7272610" cy="567848"/>
          </a:xfrm>
          <a:prstGeom prst="rect">
            <a:avLst/>
          </a:prstGeom>
          <a:noFill/>
          <a:ln w="9525">
            <a:noFill/>
            <a:miter lim="800000"/>
            <a:headEnd/>
            <a:tailEnd/>
          </a:ln>
          <a:effectLst/>
        </p:spPr>
        <p:txBody>
          <a:bodyPr wrap="square">
            <a:spAutoFit/>
          </a:bodyPr>
          <a:lstStyle/>
          <a:p>
            <a:pPr>
              <a:lnSpc>
                <a:spcPct val="110000"/>
              </a:lnSpc>
              <a:spcBef>
                <a:spcPct val="20000"/>
              </a:spcBef>
              <a:spcAft>
                <a:spcPct val="20000"/>
              </a:spcAft>
              <a:buSzPct val="95000"/>
              <a:defRPr/>
            </a:pPr>
            <a:r>
              <a:rPr lang="zh-CN" altLang="en-US" sz="3200" b="1" dirty="0">
                <a:solidFill>
                  <a:srgbClr val="000066"/>
                </a:solidFill>
                <a:effectLst>
                  <a:outerShdw blurRad="38100" dist="38100" dir="2700000" algn="tl">
                    <a:srgbClr val="C0C0C0"/>
                  </a:outerShdw>
                </a:effectLst>
                <a:latin typeface="黑体" pitchFamily="49" charset="-122"/>
                <a:ea typeface="黑体" pitchFamily="49" charset="-122"/>
              </a:rPr>
              <a:t>（五）关于各种提交表格的填写说明：</a:t>
            </a:r>
          </a:p>
        </p:txBody>
      </p:sp>
      <p:grpSp>
        <p:nvGrpSpPr>
          <p:cNvPr id="14340" name="Group 5"/>
          <p:cNvGrpSpPr>
            <a:grpSpLocks/>
          </p:cNvGrpSpPr>
          <p:nvPr/>
        </p:nvGrpSpPr>
        <p:grpSpPr bwMode="auto">
          <a:xfrm>
            <a:off x="201613" y="22225"/>
            <a:ext cx="8942387" cy="6842125"/>
            <a:chOff x="127" y="14"/>
            <a:chExt cx="5633" cy="4310"/>
          </a:xfrm>
        </p:grpSpPr>
        <p:grpSp>
          <p:nvGrpSpPr>
            <p:cNvPr id="14341" name="Group 6"/>
            <p:cNvGrpSpPr>
              <a:grpSpLocks/>
            </p:cNvGrpSpPr>
            <p:nvPr/>
          </p:nvGrpSpPr>
          <p:grpSpPr bwMode="auto">
            <a:xfrm>
              <a:off x="127" y="4065"/>
              <a:ext cx="5633" cy="259"/>
              <a:chOff x="127" y="4065"/>
              <a:chExt cx="5633" cy="259"/>
            </a:xfrm>
          </p:grpSpPr>
          <p:sp>
            <p:nvSpPr>
              <p:cNvPr id="14343"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4344"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4342" name="Picture 10"/>
            <p:cNvPicPr>
              <a:picLocks noChangeAspect="1" noChangeArrowheads="1"/>
            </p:cNvPicPr>
            <p:nvPr/>
          </p:nvPicPr>
          <p:blipFill>
            <a:blip r:embed="rId3" cstate="print"/>
            <a:srcRect/>
            <a:stretch>
              <a:fillRect/>
            </a:stretch>
          </p:blipFill>
          <p:spPr bwMode="auto">
            <a:xfrm>
              <a:off x="5148" y="14"/>
              <a:ext cx="553" cy="572"/>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362206" y="342107"/>
            <a:ext cx="7848600" cy="782637"/>
          </a:xfrm>
        </p:spPr>
        <p:txBody>
          <a:bodyPr anchor="ctr"/>
          <a:lstStyle/>
          <a:p>
            <a:pPr eaLnBrk="1" hangingPunct="1">
              <a:defRPr/>
            </a:pPr>
            <a:r>
              <a:rPr lang="zh-CN" altLang="en-US" sz="2800" b="1" dirty="0">
                <a:solidFill>
                  <a:srgbClr val="0000FF"/>
                </a:solidFill>
                <a:effectLst>
                  <a:outerShdw blurRad="38100" dist="38100" dir="2700000" algn="tl">
                    <a:srgbClr val="C0C0C0"/>
                  </a:outerShdw>
                </a:effectLst>
              </a:rPr>
              <a:t>四、答辩秘书筹备答辩会</a:t>
            </a:r>
          </a:p>
        </p:txBody>
      </p:sp>
      <p:sp>
        <p:nvSpPr>
          <p:cNvPr id="3" name="内容占位符 2"/>
          <p:cNvSpPr>
            <a:spLocks noGrp="1"/>
          </p:cNvSpPr>
          <p:nvPr>
            <p:ph idx="4294967295"/>
          </p:nvPr>
        </p:nvSpPr>
        <p:spPr>
          <a:xfrm>
            <a:off x="395536" y="1124744"/>
            <a:ext cx="8137599" cy="4968081"/>
          </a:xfrm>
        </p:spPr>
        <p:txBody>
          <a:bodyPr>
            <a:noAutofit/>
          </a:bodyPr>
          <a:lstStyle/>
          <a:p>
            <a:pPr marL="0" indent="271463" eaLnBrk="1" hangingPunct="1">
              <a:lnSpc>
                <a:spcPts val="2800"/>
              </a:lnSpc>
              <a:spcBef>
                <a:spcPts val="600"/>
              </a:spcBef>
              <a:spcAft>
                <a:spcPts val="600"/>
              </a:spcAft>
              <a:buClrTx/>
              <a:buNone/>
              <a:tabLst>
                <a:tab pos="0" algn="l"/>
              </a:tabLst>
              <a:defRPr/>
            </a:pPr>
            <a:r>
              <a:rPr lang="zh-CN" altLang="en-US" sz="1800" b="1" dirty="0">
                <a:latin typeface="+mn-ea"/>
              </a:rPr>
              <a:t>学位论文答辩申请资格审核、学位论文评阅审核、答辩委员会组成审核通过后方可进行答辩，答辩会应准备材料如下：</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a:t>
            </a:r>
            <a:r>
              <a:rPr lang="zh-CN" altLang="en-US" sz="1800" b="1" dirty="0" smtClean="0">
                <a:latin typeface="+mn-ea"/>
              </a:rPr>
              <a:t>论文；</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学位论文答辩申请书、论文答辩程序、答辩记录本、答辩委员会表决票（答辩前到教育处领取，表决票盖章方有效</a:t>
            </a:r>
            <a:r>
              <a:rPr lang="zh-CN" altLang="en-US" sz="1800" b="1" dirty="0" smtClean="0">
                <a:latin typeface="+mn-ea"/>
              </a:rPr>
              <a:t>）；</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论文答辩情况和学位授予决议</a:t>
            </a:r>
            <a:r>
              <a:rPr lang="zh-CN" altLang="en-US" sz="1800" b="1" dirty="0" smtClean="0">
                <a:latin typeface="+mn-ea"/>
              </a:rPr>
              <a:t>书；</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学位论文评阅书：需评阅人签字、同意答辩的评阅</a:t>
            </a:r>
            <a:r>
              <a:rPr lang="zh-CN" altLang="en-US" sz="1800" b="1" dirty="0" smtClean="0">
                <a:latin typeface="+mn-ea"/>
              </a:rPr>
              <a:t>书；</a:t>
            </a:r>
            <a:endParaRPr lang="en-US" altLang="zh-CN" sz="1800" b="1" dirty="0" smtClean="0">
              <a:latin typeface="+mn-ea"/>
            </a:endParaRPr>
          </a:p>
          <a:p>
            <a:pPr marL="0" indent="0" algn="just">
              <a:lnSpc>
                <a:spcPts val="2800"/>
              </a:lnSpc>
              <a:spcBef>
                <a:spcPts val="600"/>
              </a:spcBef>
              <a:spcAft>
                <a:spcPts val="600"/>
              </a:spcAft>
              <a:buNone/>
            </a:pPr>
            <a:r>
              <a:rPr lang="en-US" altLang="zh-CN" sz="1800" b="1" dirty="0">
                <a:latin typeface="+mn-ea"/>
              </a:rPr>
              <a:t>5. </a:t>
            </a:r>
            <a:r>
              <a:rPr lang="zh-CN" altLang="en-US" sz="1800" b="1" dirty="0">
                <a:latin typeface="+mn-ea"/>
              </a:rPr>
              <a:t>答辩委员会成员聘书：根据需要，个人下载打印，到教育处盖章；</a:t>
            </a:r>
            <a:endParaRPr lang="en-US" altLang="zh-CN" sz="1800" b="1" dirty="0">
              <a:latin typeface="+mn-ea"/>
            </a:endParaRPr>
          </a:p>
          <a:p>
            <a:pPr marL="0" indent="0" algn="just">
              <a:lnSpc>
                <a:spcPts val="2800"/>
              </a:lnSpc>
              <a:spcBef>
                <a:spcPts val="600"/>
              </a:spcBef>
              <a:spcAft>
                <a:spcPts val="600"/>
              </a:spcAft>
              <a:buNone/>
            </a:pPr>
            <a:r>
              <a:rPr lang="en-US" altLang="zh-CN" sz="1800" b="1" dirty="0">
                <a:latin typeface="+mn-ea"/>
              </a:rPr>
              <a:t>6. </a:t>
            </a:r>
            <a:r>
              <a:rPr lang="zh-CN" altLang="en-US" sz="1800" b="1" dirty="0">
                <a:latin typeface="+mn-ea"/>
              </a:rPr>
              <a:t>论文答辩公告（模板可下载）：需提前三天由教育处在所网站学术活动栏发布，请</a:t>
            </a:r>
            <a:r>
              <a:rPr lang="zh-CN" altLang="en-US" sz="1800" b="1" u="sng"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至少提前五天</a:t>
            </a:r>
            <a:r>
              <a:rPr lang="zh-CN" altLang="en-US" sz="1800" b="1" dirty="0">
                <a:latin typeface="+mn-ea"/>
              </a:rPr>
              <a:t>将答辩公告发送</a:t>
            </a:r>
            <a:r>
              <a:rPr lang="zh-CN" altLang="en-US" sz="1800" b="1" dirty="0" smtClean="0">
                <a:latin typeface="+mn-ea"/>
              </a:rPr>
              <a:t>至</a:t>
            </a:r>
            <a:r>
              <a:rPr lang="en-US" altLang="zh-CN" sz="1800" b="1" dirty="0" smtClean="0">
                <a:latin typeface="+mn-ea"/>
              </a:rPr>
              <a:t>zhzhang@mail.iggcas.ac.cn</a:t>
            </a:r>
            <a:r>
              <a:rPr lang="zh-CN" altLang="en-US" sz="1800" b="1" dirty="0">
                <a:latin typeface="+mn-ea"/>
              </a:rPr>
              <a:t>，并至少提前</a:t>
            </a:r>
            <a:r>
              <a:rPr lang="en-US" altLang="zh-CN" sz="1800" b="1" dirty="0">
                <a:latin typeface="+mn-ea"/>
              </a:rPr>
              <a:t>3</a:t>
            </a:r>
            <a:r>
              <a:rPr lang="zh-CN" altLang="en-US" sz="1800" b="1" dirty="0">
                <a:latin typeface="+mn-ea"/>
              </a:rPr>
              <a:t>天在地</a:t>
            </a:r>
            <a:r>
              <a:rPr lang="en-US" altLang="zh-CN" sz="1800" b="1" dirty="0">
                <a:latin typeface="+mn-ea"/>
              </a:rPr>
              <a:t>1</a:t>
            </a:r>
            <a:r>
              <a:rPr lang="zh-CN" altLang="en-US" sz="1800" b="1" dirty="0">
                <a:latin typeface="+mn-ea"/>
              </a:rPr>
              <a:t>楼、地</a:t>
            </a:r>
            <a:r>
              <a:rPr lang="en-US" altLang="zh-CN" sz="1800" b="1" dirty="0">
                <a:latin typeface="+mn-ea"/>
              </a:rPr>
              <a:t>3</a:t>
            </a:r>
            <a:r>
              <a:rPr lang="zh-CN" altLang="en-US" sz="1800" b="1" dirty="0">
                <a:latin typeface="+mn-ea"/>
              </a:rPr>
              <a:t>楼、地</a:t>
            </a:r>
            <a:r>
              <a:rPr lang="en-US" altLang="zh-CN" sz="1800" b="1" dirty="0">
                <a:latin typeface="+mn-ea"/>
              </a:rPr>
              <a:t>6</a:t>
            </a:r>
            <a:r>
              <a:rPr lang="zh-CN" altLang="en-US" sz="1800" b="1" dirty="0">
                <a:latin typeface="+mn-ea"/>
              </a:rPr>
              <a:t>楼张贴纸制答辩海报。</a:t>
            </a:r>
            <a:endParaRPr lang="zh-CN" altLang="en-US" sz="1800" dirty="0"/>
          </a:p>
          <a:p>
            <a:pPr eaLnBrk="1" hangingPunct="1">
              <a:lnSpc>
                <a:spcPts val="2400"/>
              </a:lnSpc>
              <a:spcBef>
                <a:spcPts val="0"/>
              </a:spcBef>
              <a:spcAft>
                <a:spcPts val="600"/>
              </a:spcAft>
              <a:buClrTx/>
              <a:buFont typeface="Century Schoolbook" pitchFamily="18" charset="0"/>
              <a:buAutoNum type="arabicPeriod"/>
              <a:defRPr/>
            </a:pPr>
            <a:endParaRPr lang="en-US" altLang="zh-CN" sz="1600" b="1" dirty="0">
              <a:latin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179509" y="4437112"/>
          <a:ext cx="8424938" cy="2303166"/>
        </p:xfrm>
        <a:graphic>
          <a:graphicData uri="http://schemas.openxmlformats.org/drawingml/2006/table">
            <a:tbl>
              <a:tblPr>
                <a:tableStyleId>{5C22544A-7EE6-4342-B048-85BDC9FD1C3A}</a:tableStyleId>
              </a:tblPr>
              <a:tblGrid>
                <a:gridCol w="447988"/>
                <a:gridCol w="447985"/>
                <a:gridCol w="386395"/>
                <a:gridCol w="885393"/>
                <a:gridCol w="1277581"/>
                <a:gridCol w="990373"/>
                <a:gridCol w="850508"/>
                <a:gridCol w="575630"/>
                <a:gridCol w="857921"/>
                <a:gridCol w="645466"/>
                <a:gridCol w="1059698"/>
              </a:tblGrid>
              <a:tr h="243709">
                <a:tc gridSpan="11">
                  <a:txBody>
                    <a:bodyPr/>
                    <a:lstStyle/>
                    <a:p>
                      <a:pPr algn="ctr" fontAlgn="ctr"/>
                      <a:r>
                        <a:rPr lang="zh-CN" altLang="en-US" sz="1400" u="none" strike="noStrike" dirty="0">
                          <a:effectLst/>
                        </a:rPr>
                        <a:t>附表</a:t>
                      </a:r>
                      <a:r>
                        <a:rPr lang="en-US" altLang="zh-CN" sz="1400" u="none" strike="noStrike" dirty="0">
                          <a:effectLst/>
                        </a:rPr>
                        <a:t>6</a:t>
                      </a:r>
                      <a:r>
                        <a:rPr lang="zh-CN" altLang="en-US" sz="1400" u="none" strike="noStrike" dirty="0">
                          <a:effectLst/>
                        </a:rPr>
                        <a:t>：人员发放名单（评审费）</a:t>
                      </a:r>
                      <a:endParaRPr lang="zh-CN" altLang="en-US" sz="1400" b="1" i="0" u="none" strike="noStrike" dirty="0">
                        <a:effectLst/>
                        <a:latin typeface="华文仿宋" panose="02010600040101010101" pitchFamily="2" charset="-122"/>
                        <a:ea typeface="华文仿宋" panose="0201060004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347">
                <a:tc gridSpan="6">
                  <a:txBody>
                    <a:bodyPr/>
                    <a:lstStyle/>
                    <a:p>
                      <a:pPr algn="l" fontAlgn="ctr"/>
                      <a:r>
                        <a:rPr lang="zh-CN" altLang="en-US" sz="1400" u="none" strike="noStrike" dirty="0">
                          <a:effectLst/>
                        </a:rPr>
                        <a:t>　</a:t>
                      </a: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u="none" strike="noStrike" dirty="0">
                          <a:effectLst/>
                        </a:rPr>
                        <a:t>编号：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ctr"/>
                      <a:r>
                        <a:rPr lang="zh-CN" altLang="en-US" sz="1400" u="none" strike="noStrike" dirty="0">
                          <a:effectLst/>
                        </a:rPr>
                        <a:t>　　</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zh-CN" altLang="en-US" sz="1400" u="none" strike="noStrike">
                          <a:effectLst/>
                        </a:rPr>
                        <a:t>单位：元</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199">
                <a:tc>
                  <a:txBody>
                    <a:bodyPr/>
                    <a:lstStyle/>
                    <a:p>
                      <a:pPr algn="ctr" fontAlgn="ctr"/>
                      <a:r>
                        <a:rPr lang="zh-CN" altLang="en-US" sz="1400" u="none" strike="noStrike" dirty="0">
                          <a:effectLst/>
                        </a:rPr>
                        <a:t>序号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姓名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职称</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身份证号码</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单位名称或</a:t>
                      </a:r>
                      <a:br>
                        <a:rPr lang="zh-CN" altLang="en-US" sz="1400" u="none" strike="noStrike" dirty="0">
                          <a:effectLst/>
                        </a:rPr>
                      </a:br>
                      <a:r>
                        <a:rPr lang="zh-CN" altLang="en-US" sz="1400" u="none" strike="noStrike" dirty="0">
                          <a:effectLst/>
                        </a:rPr>
                        <a:t>家庭住址</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联系方式</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应发金额</a:t>
                      </a:r>
                      <a:br>
                        <a:rPr lang="zh-CN" altLang="en-US" sz="1400" u="none" strike="noStrike" dirty="0">
                          <a:effectLst/>
                        </a:rPr>
                      </a:br>
                      <a:r>
                        <a:rPr lang="zh-CN" altLang="en-US" sz="1400" u="none" strike="noStrike" dirty="0">
                          <a:effectLst/>
                        </a:rPr>
                        <a:t>（税前）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税金</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领取金额</a:t>
                      </a:r>
                      <a:br>
                        <a:rPr lang="zh-CN" altLang="en-US" sz="1400" u="none" strike="noStrike" dirty="0">
                          <a:effectLst/>
                        </a:rPr>
                      </a:br>
                      <a:r>
                        <a:rPr lang="zh-CN" altLang="en-US" sz="1400" u="none" strike="noStrike" dirty="0">
                          <a:effectLst/>
                        </a:rPr>
                        <a:t>（税后）</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本人签名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开户行及银行卡号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1</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305">
                <a:tc>
                  <a:txBody>
                    <a:bodyPr/>
                    <a:lstStyle/>
                    <a:p>
                      <a:pPr algn="ctr" fontAlgn="ctr"/>
                      <a:r>
                        <a:rPr lang="en-US" altLang="zh-CN" sz="1400" u="none" strike="noStrike">
                          <a:effectLst/>
                        </a:rPr>
                        <a:t>2</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3</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47693">
                <a:tc>
                  <a:txBody>
                    <a:bodyPr/>
                    <a:lstStyle/>
                    <a:p>
                      <a:pPr algn="ctr" fontAlgn="ctr"/>
                      <a:r>
                        <a:rPr lang="zh-CN" altLang="en-US" sz="1400" u="none" strike="noStrike" dirty="0">
                          <a:effectLst/>
                        </a:rPr>
                        <a:t>合计</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49007">
                <a:tc gridSpan="11">
                  <a:txBody>
                    <a:bodyPr/>
                    <a:lstStyle/>
                    <a:p>
                      <a:pPr algn="l" fontAlgn="ctr"/>
                      <a:r>
                        <a:rPr lang="zh-CN" altLang="en-US" sz="1400" u="none" strike="noStrike" dirty="0">
                          <a:effectLst/>
                        </a:rPr>
                        <a:t> 经办人                    负责人                    主管部门                      教育处                      人事处</a:t>
                      </a:r>
                      <a:br>
                        <a:rPr lang="zh-CN" altLang="en-US" sz="1400" u="none" strike="noStrike" dirty="0">
                          <a:effectLst/>
                        </a:rPr>
                      </a:br>
                      <a:r>
                        <a:rPr lang="zh-CN" altLang="en-US" sz="1400" u="none" strike="noStrike" dirty="0">
                          <a:effectLst/>
                        </a:rPr>
                        <a:t> 签字                      签字                      签字（盖章）                  签字（盖章）                签字（盖章）</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4" name="图片 3"/>
          <p:cNvPicPr>
            <a:picLocks noChangeAspect="1"/>
          </p:cNvPicPr>
          <p:nvPr/>
        </p:nvPicPr>
        <p:blipFill>
          <a:blip r:embed="rId3"/>
          <a:stretch>
            <a:fillRect/>
          </a:stretch>
        </p:blipFill>
        <p:spPr>
          <a:xfrm>
            <a:off x="5701000" y="116632"/>
            <a:ext cx="3112058" cy="4104456"/>
          </a:xfrm>
          <a:prstGeom prst="rect">
            <a:avLst/>
          </a:prstGeom>
        </p:spPr>
      </p:pic>
      <p:sp>
        <p:nvSpPr>
          <p:cNvPr id="5" name="矩形 4"/>
          <p:cNvSpPr/>
          <p:nvPr/>
        </p:nvSpPr>
        <p:spPr>
          <a:xfrm>
            <a:off x="323528" y="442746"/>
            <a:ext cx="5112568" cy="3772828"/>
          </a:xfrm>
          <a:prstGeom prst="rect">
            <a:avLst/>
          </a:prstGeom>
        </p:spPr>
        <p:txBody>
          <a:bodyPr wrap="square">
            <a:spAutoFit/>
          </a:bodyPr>
          <a:lstStyle/>
          <a:p>
            <a:pPr algn="ctr" eaLnBrk="1" hangingPunct="1">
              <a:lnSpc>
                <a:spcPts val="2500"/>
              </a:lnSpc>
              <a:spcBef>
                <a:spcPts val="1200"/>
              </a:spcBef>
              <a:spcAft>
                <a:spcPts val="1200"/>
              </a:spcAft>
              <a:buClrTx/>
              <a:defRPr/>
            </a:pPr>
            <a:r>
              <a:rPr lang="en-US" altLang="zh-CN" sz="2000" b="1" dirty="0" smtClean="0">
                <a:solidFill>
                  <a:srgbClr val="FF0000"/>
                </a:solidFill>
                <a:latin typeface="华文仿宋" pitchFamily="2" charset="-122"/>
                <a:ea typeface="华文仿宋" pitchFamily="2" charset="-122"/>
              </a:rPr>
              <a:t>7</a:t>
            </a:r>
            <a:r>
              <a:rPr lang="zh-CN" altLang="en-US" sz="2000" b="1" dirty="0" smtClean="0">
                <a:solidFill>
                  <a:srgbClr val="FF0000"/>
                </a:solidFill>
                <a:latin typeface="华文仿宋" pitchFamily="2" charset="-122"/>
                <a:ea typeface="华文仿宋" pitchFamily="2" charset="-122"/>
              </a:rPr>
              <a:t>、关于学位论文评阅费和答辩费方法</a:t>
            </a:r>
            <a:endParaRPr lang="en-US" altLang="zh-CN" sz="2000" b="1" dirty="0" smtClean="0">
              <a:solidFill>
                <a:srgbClr val="FF0000"/>
              </a:solidFill>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u="sng" dirty="0" smtClean="0">
                <a:latin typeface="华文仿宋" pitchFamily="2" charset="-122"/>
                <a:ea typeface="华文仿宋" pitchFamily="2" charset="-122"/>
              </a:rPr>
              <a:t>支出</a:t>
            </a:r>
            <a:r>
              <a:rPr lang="zh-CN" altLang="en-US" b="1" u="sng" dirty="0">
                <a:latin typeface="华文仿宋" pitchFamily="2" charset="-122"/>
                <a:ea typeface="华文仿宋" pitchFamily="2" charset="-122"/>
              </a:rPr>
              <a:t>说明在所内网综合信息栏下载，</a:t>
            </a:r>
            <a:r>
              <a:rPr lang="zh-CN" altLang="zh-CN" b="1" u="sng" dirty="0">
                <a:latin typeface="华文仿宋" panose="02010600040101010101" pitchFamily="2" charset="-122"/>
                <a:ea typeface="华文仿宋" panose="02010600040101010101" pitchFamily="2" charset="-122"/>
              </a:rPr>
              <a:t>根据研究所有关财务管理规定，</a:t>
            </a:r>
            <a:r>
              <a:rPr lang="zh-CN" altLang="zh-CN" b="1" dirty="0">
                <a:solidFill>
                  <a:srgbClr val="C00000"/>
                </a:solidFill>
                <a:latin typeface="方正粗黑宋简体" panose="02000000000000000000" pitchFamily="2" charset="-122"/>
                <a:ea typeface="方正粗黑宋简体" panose="02000000000000000000" pitchFamily="2" charset="-122"/>
              </a:rPr>
              <a:t>研究生导师不再享受所指导学生的学位论文</a:t>
            </a:r>
            <a:r>
              <a:rPr lang="zh-CN" altLang="en-US" b="1" dirty="0">
                <a:solidFill>
                  <a:srgbClr val="C00000"/>
                </a:solidFill>
                <a:latin typeface="方正粗黑宋简体" panose="02000000000000000000" pitchFamily="2" charset="-122"/>
                <a:ea typeface="方正粗黑宋简体" panose="02000000000000000000" pitchFamily="2" charset="-122"/>
              </a:rPr>
              <a:t>评阅和答辩</a:t>
            </a:r>
            <a:r>
              <a:rPr lang="zh-CN" altLang="zh-CN" b="1" dirty="0">
                <a:solidFill>
                  <a:srgbClr val="C00000"/>
                </a:solidFill>
                <a:latin typeface="方正粗黑宋简体" panose="02000000000000000000" pitchFamily="2" charset="-122"/>
                <a:ea typeface="方正粗黑宋简体" panose="02000000000000000000" pitchFamily="2" charset="-122"/>
              </a:rPr>
              <a:t>费。</a:t>
            </a:r>
            <a:r>
              <a:rPr lang="zh-CN" altLang="en-US" b="1" u="sng" dirty="0" smtClean="0">
                <a:latin typeface="华文仿宋" pitchFamily="2" charset="-122"/>
                <a:ea typeface="华文仿宋" pitchFamily="2" charset="-122"/>
              </a:rPr>
              <a:t>论文评阅费和答辩费须按</a:t>
            </a:r>
            <a:r>
              <a:rPr lang="zh-CN" altLang="en-US" b="1" dirty="0">
                <a:solidFill>
                  <a:srgbClr val="C00000"/>
                </a:solidFill>
                <a:latin typeface="方正粗黑宋简体" panose="02000000000000000000" pitchFamily="2" charset="-122"/>
                <a:ea typeface="方正粗黑宋简体" panose="02000000000000000000" pitchFamily="2" charset="-122"/>
              </a:rPr>
              <a:t>税前金额</a:t>
            </a:r>
            <a:r>
              <a:rPr lang="zh-CN" altLang="en-US" b="1" u="sng" dirty="0" smtClean="0">
                <a:latin typeface="华文仿宋" pitchFamily="2" charset="-122"/>
                <a:ea typeface="华文仿宋" pitchFamily="2" charset="-122"/>
              </a:rPr>
              <a:t>填报，并参照评阅费和答辩费支出</a:t>
            </a:r>
            <a:r>
              <a:rPr lang="zh-CN" altLang="en-US" b="1" u="sng" dirty="0">
                <a:latin typeface="华文仿宋" pitchFamily="2" charset="-122"/>
                <a:ea typeface="华文仿宋" pitchFamily="2" charset="-122"/>
              </a:rPr>
              <a:t>说明中的</a:t>
            </a:r>
            <a:r>
              <a:rPr lang="zh-CN" altLang="en-US" b="1" u="sng" dirty="0" smtClean="0">
                <a:latin typeface="华文仿宋" pitchFamily="2" charset="-122"/>
                <a:ea typeface="华文仿宋" pitchFamily="2" charset="-122"/>
              </a:rPr>
              <a:t>标准发放</a:t>
            </a:r>
            <a:r>
              <a:rPr lang="zh-CN" altLang="en-US" b="1" dirty="0" smtClean="0">
                <a:latin typeface="华文仿宋" pitchFamily="2" charset="-122"/>
                <a:ea typeface="华文仿宋" pitchFamily="2" charset="-122"/>
              </a:rPr>
              <a:t>。</a:t>
            </a:r>
            <a:endParaRPr lang="en-US" altLang="zh-CN" b="1" dirty="0" smtClean="0">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dirty="0" smtClean="0">
                <a:solidFill>
                  <a:srgbClr val="C00000"/>
                </a:solidFill>
                <a:latin typeface="方正粗黑宋简体" panose="02000000000000000000" pitchFamily="2" charset="-122"/>
                <a:ea typeface="方正粗黑宋简体" panose="02000000000000000000" pitchFamily="2" charset="-122"/>
              </a:rPr>
              <a:t>论文</a:t>
            </a:r>
            <a:r>
              <a:rPr lang="zh-CN" altLang="en-US" b="1" dirty="0">
                <a:solidFill>
                  <a:srgbClr val="C00000"/>
                </a:solidFill>
                <a:latin typeface="方正粗黑宋简体" panose="02000000000000000000" pitchFamily="2" charset="-122"/>
                <a:ea typeface="方正粗黑宋简体" panose="02000000000000000000" pitchFamily="2" charset="-122"/>
              </a:rPr>
              <a:t>评阅、评委答辩费用</a:t>
            </a:r>
            <a:r>
              <a:rPr lang="zh-CN" altLang="en-US" b="1" dirty="0" smtClean="0">
                <a:solidFill>
                  <a:srgbClr val="C00000"/>
                </a:solidFill>
                <a:latin typeface="方正粗黑宋简体" panose="02000000000000000000" pitchFamily="2" charset="-122"/>
                <a:ea typeface="方正粗黑宋简体" panose="02000000000000000000" pitchFamily="2" charset="-122"/>
              </a:rPr>
              <a:t>报销在所科研项目管理系统申请报销并上传相应表格的附件：</a:t>
            </a:r>
            <a:r>
              <a:rPr lang="zh-CN" altLang="en-US" b="1" dirty="0" smtClean="0">
                <a:latin typeface="华文仿宋" pitchFamily="2" charset="-122"/>
                <a:ea typeface="华文仿宋" pitchFamily="2" charset="-122"/>
              </a:rPr>
              <a:t>需</a:t>
            </a:r>
            <a:r>
              <a:rPr lang="zh-CN" altLang="en-US" b="1" dirty="0">
                <a:latin typeface="华文仿宋" pitchFamily="2" charset="-122"/>
                <a:ea typeface="华文仿宋" pitchFamily="2" charset="-122"/>
              </a:rPr>
              <a:t>填写</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评审费备案表</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5</a:t>
            </a:r>
            <a:r>
              <a:rPr lang="zh-CN" altLang="en-US" b="1" dirty="0">
                <a:latin typeface="华文仿宋" pitchFamily="2" charset="-122"/>
                <a:ea typeface="华文仿宋" pitchFamily="2" charset="-122"/>
              </a:rPr>
              <a:t>）和</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人员发放</a:t>
            </a:r>
            <a:r>
              <a:rPr lang="zh-CN" altLang="en-US" b="1" dirty="0" smtClean="0">
                <a:latin typeface="华文仿宋" panose="02010600040101010101" pitchFamily="2" charset="-122"/>
                <a:ea typeface="华文仿宋" panose="02010600040101010101" pitchFamily="2" charset="-122"/>
              </a:rPr>
              <a:t>名单表</a:t>
            </a:r>
            <a:r>
              <a:rPr lang="zh-CN" altLang="en-US" b="1" dirty="0">
                <a:latin typeface="华文仿宋" panose="02010600040101010101" pitchFamily="2" charset="-122"/>
                <a:ea typeface="华文仿宋" panose="02010600040101010101" pitchFamily="2" charset="-122"/>
              </a:rPr>
              <a:t>（评审费）</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6</a:t>
            </a:r>
            <a:r>
              <a:rPr lang="zh-CN" altLang="en-US" b="1" dirty="0">
                <a:latin typeface="华文仿宋" panose="02010600040101010101" pitchFamily="2" charset="-122"/>
                <a:ea typeface="华文仿宋" panose="02010600040101010101" pitchFamily="2" charset="-122"/>
              </a:rPr>
              <a:t>），论文答辩后一个月内办理论文评阅费、答辩费报销。</a:t>
            </a:r>
          </a:p>
        </p:txBody>
      </p:sp>
    </p:spTree>
    <p:extLst>
      <p:ext uri="{BB962C8B-B14F-4D97-AF65-F5344CB8AC3E}">
        <p14:creationId xmlns:p14="http://schemas.microsoft.com/office/powerpoint/2010/main" val="122316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3808" y="399114"/>
            <a:ext cx="3587842" cy="461665"/>
          </a:xfrm>
          <a:prstGeom prst="rect">
            <a:avLst/>
          </a:prstGeom>
        </p:spPr>
        <p:txBody>
          <a:bodyPr wrap="none">
            <a:spAutoFit/>
          </a:bodyPr>
          <a:lstStyle/>
          <a:p>
            <a:r>
              <a:rPr lang="zh-CN" altLang="en-US" sz="2400" b="1" dirty="0">
                <a:solidFill>
                  <a:srgbClr val="FF0000"/>
                </a:solidFill>
                <a:latin typeface="方正粗黑宋简体" panose="02000000000000000000" pitchFamily="2" charset="-122"/>
                <a:ea typeface="方正粗黑宋简体" panose="02000000000000000000" pitchFamily="2" charset="-122"/>
              </a:rPr>
              <a:t>学位论文评阅费和答辩</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费</a:t>
            </a:r>
            <a:endParaRPr lang="zh-CN" altLang="en-US" sz="2400" dirty="0">
              <a:latin typeface="方正粗黑宋简体" panose="02000000000000000000" pitchFamily="2" charset="-122"/>
              <a:ea typeface="方正粗黑宋简体" panose="02000000000000000000" pitchFamily="2" charset="-122"/>
            </a:endParaRPr>
          </a:p>
        </p:txBody>
      </p:sp>
      <p:sp>
        <p:nvSpPr>
          <p:cNvPr id="3" name="矩形 2"/>
          <p:cNvSpPr/>
          <p:nvPr/>
        </p:nvSpPr>
        <p:spPr>
          <a:xfrm>
            <a:off x="395536" y="888455"/>
            <a:ext cx="8136904" cy="5570756"/>
          </a:xfrm>
          <a:prstGeom prst="rect">
            <a:avLst/>
          </a:prstGeom>
        </p:spPr>
        <p:txBody>
          <a:bodyPr wrap="square">
            <a:spAutoFit/>
          </a:bodyPr>
          <a:lstStyle/>
          <a:p>
            <a:pPr indent="447675">
              <a:lnSpc>
                <a:spcPts val="2400"/>
              </a:lnSpc>
            </a:pPr>
            <a:r>
              <a:rPr lang="zh-CN" altLang="zh-CN" dirty="0" smtClean="0"/>
              <a:t>研究生</a:t>
            </a:r>
            <a:r>
              <a:rPr lang="zh-CN" altLang="zh-CN" dirty="0"/>
              <a:t>学位论文评阅费、答辩费等相关费用由导师或学科组课题经费支付，并按照所财务报销管理规定经相关部门审核后，到所财务处报销。</a:t>
            </a:r>
          </a:p>
          <a:p>
            <a:pPr indent="447675">
              <a:lnSpc>
                <a:spcPts val="2400"/>
              </a:lnSpc>
            </a:pPr>
            <a:r>
              <a:rPr lang="zh-CN" altLang="zh-CN" dirty="0"/>
              <a:t>由于个人所得税法等新政策的规定，按研究所评审费报销管理的相关规定，研究生学位论文评阅费和答辩费发放调整为按税前金额发放，在填报《人员发放名单（评审费）》中，所有专家论文评阅费和答辩费所得须填写税前金额。</a:t>
            </a:r>
          </a:p>
          <a:p>
            <a:pPr indent="447675">
              <a:lnSpc>
                <a:spcPts val="2400"/>
              </a:lnSpc>
            </a:pPr>
            <a:r>
              <a:rPr lang="zh-CN" altLang="zh-CN" dirty="0"/>
              <a:t>调整后的博士、硕士学位论文评阅费和答辩费</a:t>
            </a:r>
            <a:r>
              <a:rPr lang="zh-CN" altLang="zh-CN" b="1" u="sng" dirty="0">
                <a:solidFill>
                  <a:srgbClr val="FF0000"/>
                </a:solidFill>
                <a:latin typeface="微软雅黑" panose="020B0503020204020204" pitchFamily="34" charset="-122"/>
                <a:ea typeface="微软雅黑" panose="020B0503020204020204" pitchFamily="34" charset="-122"/>
              </a:rPr>
              <a:t>税前发放</a:t>
            </a:r>
            <a:r>
              <a:rPr lang="zh-CN" altLang="zh-CN" b="1" u="sng" dirty="0" smtClean="0">
                <a:solidFill>
                  <a:srgbClr val="FF0000"/>
                </a:solidFill>
                <a:latin typeface="微软雅黑" panose="020B0503020204020204" pitchFamily="34" charset="-122"/>
                <a:ea typeface="微软雅黑" panose="020B0503020204020204" pitchFamily="34" charset="-122"/>
              </a:rPr>
              <a:t>金额最高</a:t>
            </a:r>
            <a:r>
              <a:rPr lang="zh-CN" altLang="zh-CN" b="1" u="sng" dirty="0">
                <a:solidFill>
                  <a:srgbClr val="FF0000"/>
                </a:solidFill>
                <a:latin typeface="微软雅黑" panose="020B0503020204020204" pitchFamily="34" charset="-122"/>
                <a:ea typeface="微软雅黑" panose="020B0503020204020204" pitchFamily="34" charset="-122"/>
              </a:rPr>
              <a:t>标准</a:t>
            </a:r>
            <a:r>
              <a:rPr lang="zh-CN" altLang="zh-CN" b="1" dirty="0">
                <a:solidFill>
                  <a:srgbClr val="FF0000"/>
                </a:solidFill>
                <a:latin typeface="微软雅黑" panose="020B0503020204020204" pitchFamily="34" charset="-122"/>
                <a:ea typeface="微软雅黑" panose="020B0503020204020204" pitchFamily="34" charset="-122"/>
              </a:rPr>
              <a:t>如下</a:t>
            </a:r>
            <a:r>
              <a:rPr lang="zh-CN" altLang="zh-CN" dirty="0"/>
              <a:t>：</a:t>
            </a:r>
          </a:p>
          <a:p>
            <a:pPr indent="447675">
              <a:lnSpc>
                <a:spcPts val="2400"/>
              </a:lnSpc>
            </a:pPr>
            <a:r>
              <a:rPr lang="zh-CN" altLang="zh-CN" dirty="0"/>
              <a:t>答辩委员会主席：</a:t>
            </a:r>
            <a:r>
              <a:rPr lang="en-US" altLang="zh-CN" dirty="0"/>
              <a:t>1600</a:t>
            </a:r>
            <a:r>
              <a:rPr lang="zh-CN" altLang="zh-CN" dirty="0"/>
              <a:t>元</a:t>
            </a:r>
          </a:p>
          <a:p>
            <a:pPr indent="447675">
              <a:lnSpc>
                <a:spcPts val="2400"/>
              </a:lnSpc>
            </a:pPr>
            <a:r>
              <a:rPr lang="zh-CN" altLang="zh-CN" dirty="0"/>
              <a:t>答辩委员会评委：</a:t>
            </a:r>
            <a:r>
              <a:rPr lang="en-US" altLang="zh-CN" dirty="0"/>
              <a:t>1400</a:t>
            </a:r>
            <a:r>
              <a:rPr lang="zh-CN" altLang="zh-CN" dirty="0"/>
              <a:t>元</a:t>
            </a:r>
          </a:p>
          <a:p>
            <a:pPr indent="447675">
              <a:lnSpc>
                <a:spcPts val="2400"/>
              </a:lnSpc>
            </a:pPr>
            <a:r>
              <a:rPr lang="zh-CN" altLang="zh-CN" dirty="0"/>
              <a:t>学位论文评阅人：</a:t>
            </a:r>
            <a:r>
              <a:rPr lang="en-US" altLang="zh-CN" dirty="0"/>
              <a:t>1400</a:t>
            </a:r>
            <a:r>
              <a:rPr lang="zh-CN" altLang="zh-CN" dirty="0"/>
              <a:t>元</a:t>
            </a:r>
          </a:p>
          <a:p>
            <a:pPr indent="447675">
              <a:lnSpc>
                <a:spcPts val="2400"/>
              </a:lnSpc>
            </a:pPr>
            <a:r>
              <a:rPr lang="zh-CN" altLang="zh-CN" dirty="0"/>
              <a:t>答辩会秘书：</a:t>
            </a:r>
            <a:r>
              <a:rPr lang="en-US" altLang="zh-CN" dirty="0"/>
              <a:t>200</a:t>
            </a:r>
            <a:r>
              <a:rPr lang="zh-CN" altLang="zh-CN" dirty="0"/>
              <a:t>元</a:t>
            </a:r>
          </a:p>
          <a:p>
            <a:pPr indent="447675">
              <a:lnSpc>
                <a:spcPts val="2400"/>
              </a:lnSpc>
            </a:pPr>
            <a:r>
              <a:rPr lang="zh-CN" altLang="zh-CN" dirty="0"/>
              <a:t>请严格按照答辩费支出说明中的标准支付论文评阅及答辩评审费用，论文评阅、评委答辩费用报销需填写《评审费备案表》（附表</a:t>
            </a:r>
            <a:r>
              <a:rPr lang="en-US" altLang="zh-CN" dirty="0"/>
              <a:t>5</a:t>
            </a:r>
            <a:r>
              <a:rPr lang="zh-CN" altLang="zh-CN" dirty="0"/>
              <a:t>）和《人员发放名单表（评审费）》（附表</a:t>
            </a:r>
            <a:r>
              <a:rPr lang="en-US" altLang="zh-CN" dirty="0"/>
              <a:t>6</a:t>
            </a:r>
            <a:r>
              <a:rPr lang="zh-CN" altLang="zh-CN" dirty="0"/>
              <a:t>），经相关部门审核签字备案后，务必在论文答辩后一个月内到所财务办理论文评阅费、答辩费的报销事宜</a:t>
            </a:r>
            <a:r>
              <a:rPr lang="zh-CN" altLang="zh-CN" dirty="0" smtClean="0"/>
              <a:t>。</a:t>
            </a:r>
            <a:endParaRPr lang="zh-CN" altLang="zh-CN" dirty="0"/>
          </a:p>
          <a:p>
            <a:pPr indent="447675">
              <a:lnSpc>
                <a:spcPts val="2400"/>
              </a:lnSpc>
            </a:pPr>
            <a:r>
              <a:rPr lang="zh-CN" altLang="zh-CN" b="1" dirty="0"/>
              <a:t>备注：</a:t>
            </a:r>
            <a:r>
              <a:rPr lang="zh-CN" altLang="zh-CN" dirty="0"/>
              <a:t>根据研究所财务管理规定，研究生导师不享受所指导学生的学位论文评阅和答辩费。</a:t>
            </a:r>
          </a:p>
          <a:p>
            <a:r>
              <a:rPr lang="en-US" altLang="zh-CN" dirty="0"/>
              <a:t> </a:t>
            </a:r>
            <a:endParaRPr lang="zh-CN" altLang="zh-CN" dirty="0"/>
          </a:p>
          <a:p>
            <a:pPr algn="r"/>
            <a:r>
              <a:rPr lang="zh-CN" altLang="zh-CN" dirty="0"/>
              <a:t>所教育</a:t>
            </a:r>
            <a:r>
              <a:rPr lang="zh-CN" altLang="zh-CN" dirty="0" smtClean="0"/>
              <a:t>处</a:t>
            </a:r>
            <a:endParaRPr lang="zh-CN" altLang="zh-CN" dirty="0"/>
          </a:p>
        </p:txBody>
      </p:sp>
    </p:spTree>
    <p:extLst>
      <p:ext uri="{BB962C8B-B14F-4D97-AF65-F5344CB8AC3E}">
        <p14:creationId xmlns:p14="http://schemas.microsoft.com/office/powerpoint/2010/main" val="301597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395288" y="620713"/>
            <a:ext cx="6264944" cy="792063"/>
          </a:xfrm>
        </p:spPr>
        <p:txBody>
          <a:bodyPr anchor="ctr"/>
          <a:lstStyle/>
          <a:p>
            <a:pPr eaLnBrk="1" hangingPunct="1">
              <a:defRPr/>
            </a:pPr>
            <a:r>
              <a:rPr lang="zh-CN" altLang="en-US" sz="4000" b="1" dirty="0">
                <a:solidFill>
                  <a:srgbClr val="0000FF"/>
                </a:solidFill>
                <a:effectLst>
                  <a:outerShdw blurRad="38100" dist="38100" dir="2700000" algn="tl">
                    <a:srgbClr val="C0C0C0"/>
                  </a:outerShdw>
                </a:effectLst>
              </a:rPr>
              <a:t>五、论文答辩后报送材料</a:t>
            </a:r>
          </a:p>
        </p:txBody>
      </p:sp>
      <p:sp>
        <p:nvSpPr>
          <p:cNvPr id="17411" name="内容占位符 2"/>
          <p:cNvSpPr>
            <a:spLocks noGrp="1"/>
          </p:cNvSpPr>
          <p:nvPr>
            <p:ph idx="4294967295"/>
          </p:nvPr>
        </p:nvSpPr>
        <p:spPr>
          <a:xfrm>
            <a:off x="457200" y="1643063"/>
            <a:ext cx="8003232" cy="4681537"/>
          </a:xfrm>
        </p:spPr>
        <p:txBody>
          <a:bodyPr/>
          <a:lstStyle/>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按</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申请学位材料目录单</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要求提交全部学位申请材料（见下页）及</a:t>
            </a:r>
            <a:r>
              <a:rPr lang="zh-CN" altLang="en-US" sz="2400" b="1" u="sng" dirty="0">
                <a:solidFill>
                  <a:srgbClr val="FF0000"/>
                </a:solidFill>
                <a:latin typeface="华文仿宋" pitchFamily="2" charset="-122"/>
                <a:ea typeface="华文仿宋" pitchFamily="2" charset="-122"/>
              </a:rPr>
              <a:t>填写网上个人学位信息管理系统</a:t>
            </a:r>
            <a:r>
              <a:rPr lang="zh-CN" altLang="en-US" sz="2400" b="1" dirty="0">
                <a:latin typeface="华文仿宋" pitchFamily="2" charset="-122"/>
                <a:ea typeface="华文仿宋" pitchFamily="2" charset="-122"/>
              </a:rPr>
              <a:t>后，方能参加学位评定。</a:t>
            </a:r>
            <a:endParaRPr lang="en-US" altLang="zh-CN" sz="2400" b="1" dirty="0">
              <a:latin typeface="华文仿宋" pitchFamily="2" charset="-122"/>
              <a:ea typeface="华文仿宋" pitchFamily="2" charset="-122"/>
            </a:endParaRPr>
          </a:p>
          <a:p>
            <a:pPr eaLnBrk="1" hangingPunct="1">
              <a:lnSpc>
                <a:spcPct val="150000"/>
              </a:lnSpc>
              <a:buClrTx/>
              <a:buFont typeface="Wingdings" pitchFamily="2" charset="2"/>
              <a:buChar char="Ø"/>
            </a:pPr>
            <a:r>
              <a:rPr lang="zh-CN" altLang="en-US" sz="2400" b="1" dirty="0" smtClean="0">
                <a:latin typeface="华文仿宋" pitchFamily="2" charset="-122"/>
                <a:ea typeface="华文仿宋" pitchFamily="2" charset="-122"/>
              </a:rPr>
              <a:t>学位系统填报截止时间：</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8</a:t>
            </a:r>
            <a:r>
              <a:rPr lang="zh-CN" altLang="en-US" sz="2400" b="1" dirty="0" smtClean="0">
                <a:solidFill>
                  <a:srgbClr val="FF0000"/>
                </a:solidFill>
                <a:effectLst>
                  <a:outerShdw blurRad="38100" dist="38100" dir="2700000" algn="tl">
                    <a:srgbClr val="000000">
                      <a:alpha val="43137"/>
                    </a:srgbClr>
                  </a:outerShdw>
                </a:effectLst>
                <a:ea typeface="华文仿宋" pitchFamily="2" charset="-122"/>
              </a:rPr>
              <a:t>月</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20</a:t>
            </a:r>
            <a:r>
              <a:rPr lang="zh-CN" altLang="en-US" sz="2400" b="1" dirty="0" smtClean="0">
                <a:solidFill>
                  <a:srgbClr val="FF0000"/>
                </a:solidFill>
                <a:effectLst>
                  <a:outerShdw blurRad="38100" dist="38100" dir="2700000" algn="tl">
                    <a:srgbClr val="000000">
                      <a:alpha val="43137"/>
                    </a:srgbClr>
                  </a:outerShdw>
                </a:effectLst>
                <a:ea typeface="华文仿宋" pitchFamily="2" charset="-122"/>
              </a:rPr>
              <a:t>日</a:t>
            </a:r>
            <a:endParaRPr lang="en-US" altLang="zh-CN" sz="2400" b="1" dirty="0">
              <a:solidFill>
                <a:srgbClr val="FF0000"/>
              </a:solidFill>
              <a:effectLst>
                <a:outerShdw blurRad="38100" dist="38100" dir="2700000" algn="tl">
                  <a:srgbClr val="000000">
                    <a:alpha val="43137"/>
                  </a:srgbClr>
                </a:outerShdw>
              </a:effectLst>
              <a:ea typeface="华文仿宋" pitchFamily="2" charset="-122"/>
            </a:endParaRPr>
          </a:p>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学位系统或培养系统上传最终版论文截止时间</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8</a:t>
            </a:r>
            <a:r>
              <a:rPr lang="zh-CN" altLang="en-US" sz="2400" b="1" dirty="0" smtClean="0">
                <a:solidFill>
                  <a:srgbClr val="FF0000"/>
                </a:solidFill>
                <a:effectLst>
                  <a:outerShdw blurRad="38100" dist="38100" dir="2700000" algn="tl">
                    <a:srgbClr val="000000">
                      <a:alpha val="43137"/>
                    </a:srgbClr>
                  </a:outerShdw>
                </a:effectLst>
                <a:ea typeface="华文仿宋" pitchFamily="2" charset="-122"/>
              </a:rPr>
              <a:t>月</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26</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日</a:t>
            </a:r>
            <a:endParaRPr lang="en-US" altLang="zh-CN" sz="2400" b="1" dirty="0">
              <a:latin typeface="华文仿宋" pitchFamily="2" charset="-122"/>
              <a:ea typeface="华文仿宋" pitchFamily="2" charset="-122"/>
            </a:endParaRPr>
          </a:p>
        </p:txBody>
      </p:sp>
      <p:grpSp>
        <p:nvGrpSpPr>
          <p:cNvPr id="17412" name="Group 6"/>
          <p:cNvGrpSpPr>
            <a:grpSpLocks/>
          </p:cNvGrpSpPr>
          <p:nvPr/>
        </p:nvGrpSpPr>
        <p:grpSpPr bwMode="auto">
          <a:xfrm>
            <a:off x="201613" y="0"/>
            <a:ext cx="8942387" cy="6864350"/>
            <a:chOff x="127" y="0"/>
            <a:chExt cx="5633" cy="4324"/>
          </a:xfrm>
        </p:grpSpPr>
        <p:grpSp>
          <p:nvGrpSpPr>
            <p:cNvPr id="17413" name="Group 7"/>
            <p:cNvGrpSpPr>
              <a:grpSpLocks/>
            </p:cNvGrpSpPr>
            <p:nvPr/>
          </p:nvGrpSpPr>
          <p:grpSpPr bwMode="auto">
            <a:xfrm>
              <a:off x="127" y="4065"/>
              <a:ext cx="5633" cy="259"/>
              <a:chOff x="127" y="4065"/>
              <a:chExt cx="5633" cy="259"/>
            </a:xfrm>
          </p:grpSpPr>
          <p:sp>
            <p:nvSpPr>
              <p:cNvPr id="17415"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7416" name="Text Box 9"/>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7414"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1"/>
          </p:nvPr>
        </p:nvSpPr>
        <p:spPr>
          <a:xfrm>
            <a:off x="323528" y="1125538"/>
            <a:ext cx="8208912" cy="5327650"/>
          </a:xfrm>
        </p:spPr>
        <p:txBody>
          <a:bodyPr/>
          <a:lstStyle/>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毕业研究生登记表</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：一式两份，贴免冠一寸照片</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学位论文答辩申请书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：一式两份（可复印）；</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学位论文评阅书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a:t>
            </a: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论文答辩情况和学位授予决议书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：一式两份（原件</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复印件）；</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学位论文答辩表决票；</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已正式发表的学术论文首页、待发表论文的正式录用</a:t>
            </a:r>
            <a:r>
              <a:rPr lang="zh-CN" altLang="en-US" sz="2000" b="1" dirty="0" smtClean="0">
                <a:latin typeface="华文仿宋" pitchFamily="2" charset="-122"/>
                <a:ea typeface="华文仿宋" pitchFamily="2" charset="-122"/>
              </a:rPr>
              <a:t>函</a:t>
            </a:r>
            <a:r>
              <a:rPr lang="zh-CN" altLang="en-US" sz="2000" b="1" u="sng" dirty="0" smtClean="0">
                <a:solidFill>
                  <a:srgbClr val="FF0000"/>
                </a:solidFill>
                <a:latin typeface="华文仿宋" pitchFamily="2" charset="-122"/>
                <a:ea typeface="华文仿宋" pitchFamily="2" charset="-122"/>
              </a:rPr>
              <a:t>（须</a:t>
            </a:r>
            <a:r>
              <a:rPr lang="zh-CN" altLang="en-US" sz="2000" b="1" u="sng" dirty="0">
                <a:solidFill>
                  <a:srgbClr val="FF0000"/>
                </a:solidFill>
                <a:latin typeface="华文仿宋" pitchFamily="2" charset="-122"/>
                <a:ea typeface="华文仿宋" pitchFamily="2" charset="-122"/>
              </a:rPr>
              <a:t>由导师签字确认）</a:t>
            </a:r>
            <a:r>
              <a:rPr lang="zh-CN" altLang="en-US" sz="2000" b="1" dirty="0" smtClean="0">
                <a:latin typeface="华文仿宋" pitchFamily="2" charset="-122"/>
                <a:ea typeface="华文仿宋" pitchFamily="2" charset="-122"/>
              </a:rPr>
              <a:t>及</a:t>
            </a:r>
            <a:r>
              <a:rPr lang="zh-CN" altLang="en-US" sz="2000" b="1" dirty="0">
                <a:latin typeface="华文仿宋" pitchFamily="2" charset="-122"/>
                <a:ea typeface="华文仿宋" pitchFamily="2" charset="-122"/>
              </a:rPr>
              <a:t>待发表论文全文复印件、专利授权书或专利受理通知书、其它学术成果证明材料、获奖证书的复印件；</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 </a:t>
            </a:r>
            <a:r>
              <a:rPr lang="en-US" altLang="zh-CN" sz="2000" b="1" dirty="0">
                <a:solidFill>
                  <a:srgbClr val="FF0000"/>
                </a:solidFill>
                <a:latin typeface="华文仿宋" pitchFamily="2" charset="-122"/>
                <a:ea typeface="华文仿宋" pitchFamily="2" charset="-122"/>
              </a:rPr>
              <a:t>4 </a:t>
            </a:r>
            <a:r>
              <a:rPr lang="zh-CN" altLang="en-US" sz="2000" b="1" dirty="0">
                <a:latin typeface="华文仿宋" pitchFamily="2" charset="-122"/>
                <a:ea typeface="华文仿宋" pitchFamily="2" charset="-122"/>
              </a:rPr>
              <a:t>本（最终版本）、</a:t>
            </a:r>
            <a:r>
              <a:rPr lang="zh-CN" altLang="en-US" sz="2000" b="1" dirty="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学位论文电子版</a:t>
            </a:r>
            <a:r>
              <a:rPr lang="zh-CN" altLang="en-US" sz="2000" b="1" dirty="0">
                <a:latin typeface="华文仿宋" pitchFamily="2" charset="-122"/>
                <a:ea typeface="华文仿宋" pitchFamily="2" charset="-122"/>
              </a:rPr>
              <a:t>（</a:t>
            </a:r>
            <a:r>
              <a:rPr lang="en-US" altLang="zh-CN" sz="2000" b="1" dirty="0" err="1">
                <a:latin typeface="华文仿宋" pitchFamily="2" charset="-122"/>
                <a:ea typeface="华文仿宋" pitchFamily="2" charset="-122"/>
              </a:rPr>
              <a:t>pdf</a:t>
            </a:r>
            <a:r>
              <a:rPr lang="zh-CN" altLang="en-US" sz="2000" b="1" dirty="0">
                <a:latin typeface="华文仿宋" pitchFamily="2" charset="-122"/>
                <a:ea typeface="华文仿宋" pitchFamily="2" charset="-122"/>
              </a:rPr>
              <a:t>格式，发</a:t>
            </a:r>
            <a:r>
              <a:rPr lang="zh-CN" altLang="en-US" sz="2000" b="1" dirty="0" smtClean="0">
                <a:latin typeface="华文仿宋" pitchFamily="2" charset="-122"/>
                <a:ea typeface="华文仿宋" pitchFamily="2" charset="-122"/>
              </a:rPr>
              <a:t>至</a:t>
            </a:r>
            <a:r>
              <a:rPr lang="en-US" altLang="zh-CN" sz="2000" b="1" dirty="0" smtClean="0">
                <a:latin typeface="华文仿宋" pitchFamily="2" charset="-122"/>
                <a:ea typeface="华文仿宋" pitchFamily="2" charset="-122"/>
              </a:rPr>
              <a:t>zhzhang@mail.iggcas.ac.cn</a:t>
            </a:r>
            <a:r>
              <a:rPr lang="zh-CN" altLang="en-US" sz="2000" b="1" dirty="0" smtClean="0">
                <a:latin typeface="华文仿宋" pitchFamily="2" charset="-122"/>
                <a:ea typeface="华文仿宋" pitchFamily="2" charset="-122"/>
              </a:rPr>
              <a:t>。  </a:t>
            </a:r>
            <a:endParaRPr lang="en-US" altLang="zh-CN" sz="2000" b="1" dirty="0">
              <a:latin typeface="华文仿宋" pitchFamily="2" charset="-122"/>
              <a:ea typeface="华文仿宋" pitchFamily="2" charset="-122"/>
            </a:endParaRPr>
          </a:p>
          <a:p>
            <a:pPr marL="495300" indent="-495300">
              <a:lnSpc>
                <a:spcPct val="110000"/>
              </a:lnSpc>
              <a:spcBef>
                <a:spcPct val="10000"/>
              </a:spcBef>
              <a:spcAft>
                <a:spcPct val="10000"/>
              </a:spcAft>
              <a:buClr>
                <a:schemeClr val="tx1"/>
              </a:buClr>
              <a:buFont typeface="Wingdings" pitchFamily="2" charset="2"/>
              <a:buChar char="Ø"/>
            </a:pPr>
            <a:endParaRPr lang="en-US" altLang="zh-CN" sz="2000" b="1" dirty="0">
              <a:latin typeface="宋体" pitchFamily="2" charset="-122"/>
            </a:endParaRPr>
          </a:p>
        </p:txBody>
      </p:sp>
      <p:sp>
        <p:nvSpPr>
          <p:cNvPr id="94212" name="Text Box 4"/>
          <p:cNvSpPr txBox="1">
            <a:spLocks noChangeArrowheads="1"/>
          </p:cNvSpPr>
          <p:nvPr/>
        </p:nvSpPr>
        <p:spPr bwMode="auto">
          <a:xfrm>
            <a:off x="179388" y="404813"/>
            <a:ext cx="4363695" cy="461665"/>
          </a:xfrm>
          <a:prstGeom prst="rect">
            <a:avLst/>
          </a:prstGeom>
          <a:noFill/>
          <a:ln w="9525">
            <a:noFill/>
            <a:miter lim="800000"/>
            <a:headEnd/>
            <a:tailEnd/>
          </a:ln>
          <a:effectLst/>
        </p:spPr>
        <p:txBody>
          <a:bodyPr wrap="none">
            <a:spAutoFit/>
          </a:bodyPr>
          <a:lstStyle/>
          <a:p>
            <a:pPr>
              <a:defRPr/>
            </a:pP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lang="zh-CN" altLang="en-US"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申请毕业及学位材料目录单</a:t>
            </a: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p>
        </p:txBody>
      </p:sp>
      <p:grpSp>
        <p:nvGrpSpPr>
          <p:cNvPr id="18436" name="Group 5"/>
          <p:cNvGrpSpPr>
            <a:grpSpLocks/>
          </p:cNvGrpSpPr>
          <p:nvPr/>
        </p:nvGrpSpPr>
        <p:grpSpPr bwMode="auto">
          <a:xfrm>
            <a:off x="201613" y="0"/>
            <a:ext cx="8942387" cy="6864350"/>
            <a:chOff x="127" y="0"/>
            <a:chExt cx="5633" cy="4324"/>
          </a:xfrm>
        </p:grpSpPr>
        <p:grpSp>
          <p:nvGrpSpPr>
            <p:cNvPr id="18437" name="Group 6"/>
            <p:cNvGrpSpPr>
              <a:grpSpLocks/>
            </p:cNvGrpSpPr>
            <p:nvPr/>
          </p:nvGrpSpPr>
          <p:grpSpPr bwMode="auto">
            <a:xfrm>
              <a:off x="127" y="4065"/>
              <a:ext cx="5633" cy="259"/>
              <a:chOff x="127" y="4065"/>
              <a:chExt cx="5633" cy="259"/>
            </a:xfrm>
          </p:grpSpPr>
          <p:sp>
            <p:nvSpPr>
              <p:cNvPr id="18439"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8440" name="Text Box 8"/>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8438"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a:xfrm>
            <a:off x="323850" y="125413"/>
            <a:ext cx="7488510" cy="711200"/>
          </a:xfrm>
        </p:spPr>
        <p:txBody>
          <a:bodyPr anchor="ctr"/>
          <a:lstStyle/>
          <a:p>
            <a:pPr eaLnBrk="1" hangingPunct="1">
              <a:defRPr/>
            </a:pPr>
            <a:r>
              <a:rPr lang="en-US" altLang="zh-CN"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r>
              <a:rPr lang="zh-CN" altLang="en-US"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学位管理系统：填报信息、完成学位申报</a:t>
            </a:r>
          </a:p>
        </p:txBody>
      </p:sp>
      <p:sp>
        <p:nvSpPr>
          <p:cNvPr id="19459" name="内容占位符 2"/>
          <p:cNvSpPr>
            <a:spLocks noGrp="1"/>
          </p:cNvSpPr>
          <p:nvPr>
            <p:ph idx="4294967295"/>
          </p:nvPr>
        </p:nvSpPr>
        <p:spPr>
          <a:xfrm>
            <a:off x="322263" y="908050"/>
            <a:ext cx="8426450" cy="5543550"/>
          </a:xfrm>
        </p:spPr>
        <p:txBody>
          <a:bodyPr/>
          <a:lstStyle/>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学位信息管理系统网址：</a:t>
            </a:r>
            <a:r>
              <a:rPr lang="en-US" altLang="en-US" sz="2200" b="1" dirty="0">
                <a:solidFill>
                  <a:srgbClr val="FF0000"/>
                </a:solidFill>
                <a:latin typeface="宋体" panose="02010600030101010101" pitchFamily="2" charset="-122"/>
                <a:ea typeface="宋体" panose="02010600030101010101" pitchFamily="2" charset="-122"/>
              </a:rPr>
              <a:t>http://</a:t>
            </a:r>
            <a:r>
              <a:rPr lang="en-US" altLang="zh-CN" sz="2200" b="1" dirty="0">
                <a:solidFill>
                  <a:srgbClr val="FF0000"/>
                </a:solidFill>
                <a:latin typeface="宋体" panose="02010600030101010101" pitchFamily="2" charset="-122"/>
                <a:ea typeface="宋体" panose="02010600030101010101" pitchFamily="2" charset="-122"/>
              </a:rPr>
              <a:t>sep</a:t>
            </a:r>
            <a:r>
              <a:rPr lang="en-US" altLang="en-US" sz="2200" b="1" dirty="0">
                <a:solidFill>
                  <a:srgbClr val="FF0000"/>
                </a:solidFill>
                <a:latin typeface="宋体" panose="02010600030101010101" pitchFamily="2" charset="-122"/>
                <a:ea typeface="宋体" panose="02010600030101010101" pitchFamily="2" charset="-122"/>
              </a:rPr>
              <a:t>.ucas.ac.cn</a:t>
            </a:r>
            <a:r>
              <a:rPr lang="en-US" altLang="en-US" sz="2200" b="1" dirty="0" smtClean="0">
                <a:solidFill>
                  <a:srgbClr val="FF0000"/>
                </a:solidFill>
                <a:latin typeface="宋体" panose="02010600030101010101" pitchFamily="2" charset="-122"/>
                <a:ea typeface="宋体" panose="02010600030101010101" pitchFamily="2" charset="-122"/>
              </a:rPr>
              <a:t>/</a:t>
            </a:r>
            <a:endParaRPr lang="zh-CN" altLang="en-US" sz="2200" b="1" dirty="0">
              <a:latin typeface="宋体" panose="02010600030101010101" pitchFamily="2" charset="-122"/>
              <a:ea typeface="宋体" panose="02010600030101010101" pitchFamily="2" charset="-122"/>
            </a:endParaRP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学位管理系统中的</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各项数据均从学籍管理系统、培养管理系统、教务系统中同步导入</a:t>
            </a:r>
            <a:r>
              <a:rPr lang="zh-CN" altLang="en-US" sz="2200" b="1" dirty="0">
                <a:latin typeface="宋体" panose="02010600030101010101" pitchFamily="2" charset="-122"/>
                <a:ea typeface="宋体" panose="02010600030101010101" pitchFamily="2" charset="-122"/>
              </a:rPr>
              <a:t>，学位申请人需对各项资料进行核查，并</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填报其他未被同步引入的学位信息</a:t>
            </a:r>
            <a:r>
              <a:rPr lang="zh-CN" altLang="en-US" sz="2200" b="1" dirty="0">
                <a:latin typeface="宋体" panose="02010600030101010101" pitchFamily="2" charset="-122"/>
                <a:ea typeface="宋体" panose="02010600030101010101" pitchFamily="2" charset="-122"/>
              </a:rPr>
              <a:t>，所有信息是进行学位审核评定的重要材料，必须准确无误。</a:t>
            </a:r>
            <a:endParaRPr lang="en-US" altLang="zh-CN" sz="2200" b="1" dirty="0">
              <a:latin typeface="宋体" panose="02010600030101010101" pitchFamily="2" charset="-122"/>
              <a:ea typeface="宋体" panose="02010600030101010101" pitchFamily="2" charset="-122"/>
            </a:endParaRP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检查无误后，在学位管理系统上传</a:t>
            </a:r>
            <a:r>
              <a:rPr lang="zh-CN" altLang="en-US" sz="2200" b="1" dirty="0">
                <a:solidFill>
                  <a:srgbClr val="FF0000"/>
                </a:solidFill>
                <a:latin typeface="宋体" panose="02010600030101010101" pitchFamily="2" charset="-122"/>
                <a:ea typeface="宋体" panose="02010600030101010101" pitchFamily="2" charset="-122"/>
              </a:rPr>
              <a:t>学位论文最终版本</a:t>
            </a:r>
            <a:r>
              <a:rPr lang="zh-CN" altLang="en-US" sz="2200" b="1" dirty="0">
                <a:latin typeface="宋体" panose="02010600030101010101" pitchFamily="2" charset="-122"/>
                <a:ea typeface="宋体" panose="02010600030101010101" pitchFamily="2" charset="-122"/>
              </a:rPr>
              <a:t>（必须与提交的纸制版论文完全一致），并提交信息确认后，通知所教育处（</a:t>
            </a:r>
            <a:r>
              <a:rPr lang="en-US" altLang="zh-CN" sz="2200" b="1" dirty="0">
                <a:latin typeface="宋体" panose="02010600030101010101" pitchFamily="2" charset="-122"/>
                <a:ea typeface="宋体" panose="02010600030101010101" pitchFamily="2" charset="-122"/>
              </a:rPr>
              <a:t>010-82998058</a:t>
            </a:r>
            <a:r>
              <a:rPr lang="zh-CN" altLang="en-US" sz="2200" b="1" dirty="0" smtClean="0">
                <a:latin typeface="宋体" panose="02010600030101010101" pitchFamily="2" charset="-122"/>
                <a:ea typeface="宋体" panose="02010600030101010101" pitchFamily="2" charset="-122"/>
              </a:rPr>
              <a:t>，</a:t>
            </a:r>
            <a:r>
              <a:rPr lang="en-US" altLang="zh-CN" sz="2200" b="1" dirty="0" smtClean="0">
                <a:latin typeface="宋体" panose="02010600030101010101" pitchFamily="2" charset="-122"/>
                <a:ea typeface="宋体" panose="02010600030101010101" pitchFamily="2" charset="-122"/>
              </a:rPr>
              <a:t>zhzhang@mail.iggcas.ac.cn</a:t>
            </a:r>
            <a:r>
              <a:rPr lang="zh-CN" altLang="en-US" sz="2200" b="1" dirty="0">
                <a:latin typeface="宋体" panose="02010600030101010101" pitchFamily="2" charset="-122"/>
                <a:ea typeface="宋体" panose="02010600030101010101" pitchFamily="2" charset="-122"/>
              </a:rPr>
              <a:t>）进行审核。</a:t>
            </a:r>
          </a:p>
        </p:txBody>
      </p:sp>
      <p:grpSp>
        <p:nvGrpSpPr>
          <p:cNvPr id="19460" name="Group 6"/>
          <p:cNvGrpSpPr>
            <a:grpSpLocks/>
          </p:cNvGrpSpPr>
          <p:nvPr/>
        </p:nvGrpSpPr>
        <p:grpSpPr bwMode="auto">
          <a:xfrm>
            <a:off x="201613" y="0"/>
            <a:ext cx="8942387" cy="6864350"/>
            <a:chOff x="127" y="0"/>
            <a:chExt cx="5633" cy="4324"/>
          </a:xfrm>
        </p:grpSpPr>
        <p:grpSp>
          <p:nvGrpSpPr>
            <p:cNvPr id="19461" name="Group 7"/>
            <p:cNvGrpSpPr>
              <a:grpSpLocks/>
            </p:cNvGrpSpPr>
            <p:nvPr/>
          </p:nvGrpSpPr>
          <p:grpSpPr bwMode="auto">
            <a:xfrm>
              <a:off x="127" y="4065"/>
              <a:ext cx="5633" cy="259"/>
              <a:chOff x="127" y="4065"/>
              <a:chExt cx="5633" cy="259"/>
            </a:xfrm>
          </p:grpSpPr>
          <p:sp>
            <p:nvSpPr>
              <p:cNvPr id="19463"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9464"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9462"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2617476" y="265103"/>
            <a:ext cx="3312366" cy="558344"/>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 基本信息（个人情况、博</a:t>
            </a:r>
            <a:r>
              <a:rPr lang="en-US" altLang="zh-CN" sz="1400" b="1" dirty="0">
                <a:solidFill>
                  <a:schemeClr val="tx1"/>
                </a:solidFill>
              </a:rPr>
              <a:t>/</a:t>
            </a:r>
            <a:r>
              <a:rPr lang="zh-CN" altLang="en-US" sz="1400" b="1" dirty="0">
                <a:solidFill>
                  <a:schemeClr val="tx1"/>
                </a:solidFill>
              </a:rPr>
              <a:t>硕导师、学习信息、主要简历）</a:t>
            </a:r>
          </a:p>
        </p:txBody>
      </p:sp>
      <p:sp>
        <p:nvSpPr>
          <p:cNvPr id="3" name="下箭头 2"/>
          <p:cNvSpPr/>
          <p:nvPr/>
        </p:nvSpPr>
        <p:spPr>
          <a:xfrm>
            <a:off x="4183764" y="8954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4" name="流程图: 可选过程 3"/>
          <p:cNvSpPr/>
          <p:nvPr/>
        </p:nvSpPr>
        <p:spPr>
          <a:xfrm>
            <a:off x="2617475" y="1115098"/>
            <a:ext cx="3312367" cy="3795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、课程学习（点击同步数据）</a:t>
            </a:r>
          </a:p>
        </p:txBody>
      </p:sp>
      <p:sp>
        <p:nvSpPr>
          <p:cNvPr id="5" name="流程图: 过程 4"/>
          <p:cNvSpPr/>
          <p:nvPr/>
        </p:nvSpPr>
        <p:spPr>
          <a:xfrm>
            <a:off x="2599589" y="1782693"/>
            <a:ext cx="3330254" cy="29832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、必修环节（点击同步数据）</a:t>
            </a:r>
          </a:p>
        </p:txBody>
      </p:sp>
      <p:sp>
        <p:nvSpPr>
          <p:cNvPr id="6" name="矩形 5"/>
          <p:cNvSpPr/>
          <p:nvPr/>
        </p:nvSpPr>
        <p:spPr>
          <a:xfrm>
            <a:off x="2599589" y="2358757"/>
            <a:ext cx="3330254" cy="3142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、科研成果（点击同步数据）</a:t>
            </a:r>
          </a:p>
        </p:txBody>
      </p:sp>
      <p:sp>
        <p:nvSpPr>
          <p:cNvPr id="7" name="流程图: 过程 6"/>
          <p:cNvSpPr/>
          <p:nvPr/>
        </p:nvSpPr>
        <p:spPr>
          <a:xfrm>
            <a:off x="2599588" y="2934821"/>
            <a:ext cx="3330255" cy="82187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、学位论文</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1</a:t>
            </a:r>
            <a:r>
              <a:rPr lang="zh-CN" altLang="en-US" sz="1400" b="1" dirty="0" smtClean="0">
                <a:solidFill>
                  <a:schemeClr val="tx1"/>
                </a:solidFill>
              </a:rPr>
              <a:t>）各项内容均需同步数据；</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2</a:t>
            </a:r>
            <a:r>
              <a:rPr lang="zh-CN" altLang="en-US" sz="1400" b="1" dirty="0">
                <a:solidFill>
                  <a:schemeClr val="tx1"/>
                </a:solidFill>
              </a:rPr>
              <a:t>）上传最终版学位论文</a:t>
            </a:r>
          </a:p>
        </p:txBody>
      </p:sp>
      <p:sp>
        <p:nvSpPr>
          <p:cNvPr id="8" name="流程图: 过程 7"/>
          <p:cNvSpPr/>
          <p:nvPr/>
        </p:nvSpPr>
        <p:spPr>
          <a:xfrm>
            <a:off x="2599588" y="4014941"/>
            <a:ext cx="3330255" cy="26535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、论文评阅（点击同步数据）</a:t>
            </a:r>
          </a:p>
        </p:txBody>
      </p:sp>
      <p:sp>
        <p:nvSpPr>
          <p:cNvPr id="9" name="流程图: 过程 8"/>
          <p:cNvSpPr/>
          <p:nvPr/>
        </p:nvSpPr>
        <p:spPr>
          <a:xfrm>
            <a:off x="2586496" y="4591005"/>
            <a:ext cx="3312367" cy="250538"/>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、论文答辩（点击同步数据）</a:t>
            </a:r>
          </a:p>
        </p:txBody>
      </p:sp>
      <p:sp>
        <p:nvSpPr>
          <p:cNvPr id="10" name="流程图: 过程 9"/>
          <p:cNvSpPr/>
          <p:nvPr/>
        </p:nvSpPr>
        <p:spPr>
          <a:xfrm>
            <a:off x="2579000" y="5095061"/>
            <a:ext cx="3312367" cy="30088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、信息确认</a:t>
            </a:r>
          </a:p>
        </p:txBody>
      </p:sp>
      <p:sp>
        <p:nvSpPr>
          <p:cNvPr id="11" name="下箭头 10"/>
          <p:cNvSpPr/>
          <p:nvPr/>
        </p:nvSpPr>
        <p:spPr>
          <a:xfrm>
            <a:off x="4183763" y="156666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2" name="下箭头 11"/>
          <p:cNvSpPr/>
          <p:nvPr/>
        </p:nvSpPr>
        <p:spPr>
          <a:xfrm>
            <a:off x="4183763" y="2142733"/>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3" name="下箭头 12"/>
          <p:cNvSpPr/>
          <p:nvPr/>
        </p:nvSpPr>
        <p:spPr>
          <a:xfrm>
            <a:off x="4183763" y="27187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4" name="下箭头 13"/>
          <p:cNvSpPr/>
          <p:nvPr/>
        </p:nvSpPr>
        <p:spPr>
          <a:xfrm>
            <a:off x="4183763" y="379891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5" name="下箭头 14"/>
          <p:cNvSpPr/>
          <p:nvPr/>
        </p:nvSpPr>
        <p:spPr>
          <a:xfrm>
            <a:off x="4183763" y="435183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6" name="下箭头 15"/>
          <p:cNvSpPr/>
          <p:nvPr/>
        </p:nvSpPr>
        <p:spPr>
          <a:xfrm>
            <a:off x="4173778" y="487903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文本框 28"/>
          <p:cNvSpPr txBox="1"/>
          <p:nvPr/>
        </p:nvSpPr>
        <p:spPr>
          <a:xfrm flipH="1">
            <a:off x="585501" y="1526162"/>
            <a:ext cx="677108" cy="3312368"/>
          </a:xfrm>
          <a:prstGeom prst="rect">
            <a:avLst/>
          </a:prstGeom>
          <a:noFill/>
        </p:spPr>
        <p:txBody>
          <a:bodyPr vert="eaVert" wrap="square" rtlCol="0">
            <a:spAutoFit/>
          </a:bodyPr>
          <a:lstStyle/>
          <a:p>
            <a:r>
              <a:rPr lang="zh-CN" altLang="en-US" sz="3200" b="1" dirty="0">
                <a:solidFill>
                  <a:srgbClr val="FF3300"/>
                </a:solidFill>
              </a:rPr>
              <a:t>学位管理系统填报</a:t>
            </a:r>
          </a:p>
        </p:txBody>
      </p:sp>
      <p:sp>
        <p:nvSpPr>
          <p:cNvPr id="30" name="文本框 29"/>
          <p:cNvSpPr txBox="1"/>
          <p:nvPr/>
        </p:nvSpPr>
        <p:spPr>
          <a:xfrm>
            <a:off x="6178601" y="44624"/>
            <a:ext cx="2805552" cy="6694910"/>
          </a:xfrm>
          <a:prstGeom prst="rect">
            <a:avLst/>
          </a:prstGeom>
          <a:noFill/>
          <a:ln w="38100">
            <a:solidFill>
              <a:schemeClr val="accent1">
                <a:shade val="50000"/>
              </a:schemeClr>
            </a:solidFill>
          </a:ln>
        </p:spPr>
        <p:txBody>
          <a:bodyPr wrap="square" rtlCol="0">
            <a:spAutoFit/>
          </a:bodyPr>
          <a:lstStyle/>
          <a:p>
            <a:pPr algn="just">
              <a:lnSpc>
                <a:spcPct val="110000"/>
              </a:lnSpc>
            </a:pPr>
            <a:r>
              <a:rPr lang="zh-CN" altLang="en-US" b="1" dirty="0">
                <a:solidFill>
                  <a:srgbClr val="FF0000"/>
                </a:solidFill>
                <a:latin typeface="+mn-ea"/>
                <a:ea typeface="+mn-ea"/>
              </a:rPr>
              <a:t>说明：</a:t>
            </a:r>
            <a:endParaRPr lang="en-US" altLang="zh-CN" b="1" dirty="0">
              <a:solidFill>
                <a:srgbClr val="FF0000"/>
              </a:solidFill>
              <a:latin typeface="+mn-ea"/>
              <a:ea typeface="+mn-ea"/>
            </a:endParaRPr>
          </a:p>
          <a:p>
            <a:pPr algn="just">
              <a:lnSpc>
                <a:spcPct val="110000"/>
              </a:lnSpc>
              <a:spcAft>
                <a:spcPts val="600"/>
              </a:spcAft>
            </a:pPr>
            <a:r>
              <a:rPr lang="en-US" altLang="zh-CN" b="1" dirty="0">
                <a:solidFill>
                  <a:srgbClr val="FF0000"/>
                </a:solidFill>
                <a:latin typeface="+mn-ea"/>
                <a:ea typeface="+mn-ea"/>
              </a:rPr>
              <a:t>1</a:t>
            </a:r>
            <a:r>
              <a:rPr lang="zh-CN" altLang="en-US" b="1" dirty="0">
                <a:solidFill>
                  <a:srgbClr val="FF0000"/>
                </a:solidFill>
                <a:latin typeface="+mn-ea"/>
                <a:ea typeface="+mn-ea"/>
              </a:rPr>
              <a:t>、关于论文上传：</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如论文需修改，可先进行“信息确认”，待修改完成后，在学位申报截止时间前，通过学位管理系统上传最终版论文；</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2</a:t>
            </a:r>
            <a:r>
              <a:rPr lang="zh-CN" altLang="en-US" b="1" dirty="0">
                <a:solidFill>
                  <a:srgbClr val="FF0000"/>
                </a:solidFill>
                <a:latin typeface="+mn-ea"/>
                <a:ea typeface="+mn-ea"/>
              </a:rPr>
              <a:t>、关于同步数据：</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如同步数据项有误，需到相应的系统中修改，如学籍系统、教务系统，其中学籍系统和教务系统资料数据有误，需联系教育处进行修改。</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3</a:t>
            </a:r>
            <a:r>
              <a:rPr lang="zh-CN" altLang="en-US" b="1" dirty="0">
                <a:solidFill>
                  <a:srgbClr val="FF0000"/>
                </a:solidFill>
                <a:latin typeface="+mn-ea"/>
                <a:ea typeface="+mn-ea"/>
              </a:rPr>
              <a:t>、重要数据审核：</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1</a:t>
            </a:r>
            <a:r>
              <a:rPr lang="zh-CN" altLang="en-US" sz="1600" b="1" dirty="0">
                <a:latin typeface="+mn-ea"/>
                <a:ea typeface="+mn-ea"/>
              </a:rPr>
              <a:t>）学科专业、学位授予类别（理学、工学）；</a:t>
            </a:r>
            <a:endParaRPr lang="en-US" altLang="zh-CN" sz="1600" b="1" dirty="0">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2</a:t>
            </a:r>
            <a:r>
              <a:rPr lang="zh-CN" altLang="en-US" sz="1600" b="1" dirty="0">
                <a:latin typeface="+mn-ea"/>
                <a:ea typeface="+mn-ea"/>
              </a:rPr>
              <a:t>）学位论文中英文题目、关键词等是否是最终信息。这些内容是从培养系统里填写，同步到学位系统中的，如需修改，请在培养系统中填写这些信息的地方进行修改，再同步到学位系统中。</a:t>
            </a:r>
          </a:p>
        </p:txBody>
      </p:sp>
      <p:sp>
        <p:nvSpPr>
          <p:cNvPr id="32" name="流程图: 决策 31"/>
          <p:cNvSpPr/>
          <p:nvPr/>
        </p:nvSpPr>
        <p:spPr>
          <a:xfrm>
            <a:off x="2579000" y="5815141"/>
            <a:ext cx="3319864" cy="78221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9</a:t>
            </a:r>
            <a:r>
              <a:rPr lang="zh-CN" altLang="en-US" sz="1400" b="1" dirty="0"/>
              <a:t>、教育处审核，提交学位会审议</a:t>
            </a:r>
          </a:p>
        </p:txBody>
      </p:sp>
      <p:pic>
        <p:nvPicPr>
          <p:cNvPr id="33" name="图片 32"/>
          <p:cNvPicPr>
            <a:picLocks noChangeAspect="1"/>
          </p:cNvPicPr>
          <p:nvPr/>
        </p:nvPicPr>
        <p:blipFill>
          <a:blip r:embed="rId3"/>
          <a:stretch>
            <a:fillRect/>
          </a:stretch>
        </p:blipFill>
        <p:spPr>
          <a:xfrm>
            <a:off x="4065179" y="5455101"/>
            <a:ext cx="355000" cy="315556"/>
          </a:xfrm>
          <a:prstGeom prst="rect">
            <a:avLst/>
          </a:prstGeom>
          <a:noFill/>
        </p:spPr>
      </p:pic>
      <p:sp>
        <p:nvSpPr>
          <p:cNvPr id="21" name="文本框 20"/>
          <p:cNvSpPr txBox="1"/>
          <p:nvPr/>
        </p:nvSpPr>
        <p:spPr>
          <a:xfrm>
            <a:off x="136836" y="324702"/>
            <a:ext cx="2251546" cy="523220"/>
          </a:xfrm>
          <a:prstGeom prst="rect">
            <a:avLst/>
          </a:prstGeom>
          <a:noFill/>
        </p:spPr>
        <p:txBody>
          <a:bodyPr wrap="square" rtlCol="0">
            <a:spAutoFit/>
          </a:bodyPr>
          <a:lstStyle/>
          <a:p>
            <a:r>
              <a:rPr lang="en-US" altLang="zh-CN" sz="2800" dirty="0">
                <a:solidFill>
                  <a:srgbClr val="FF0000"/>
                </a:solidFill>
                <a:latin typeface="华文琥珀" panose="02010800040101010101" pitchFamily="2" charset="-122"/>
                <a:ea typeface="华文琥珀" panose="02010800040101010101" pitchFamily="2" charset="-122"/>
              </a:rPr>
              <a:t>Step by Step!</a:t>
            </a:r>
            <a:endParaRPr lang="zh-CN" altLang="en-US" sz="2800" dirty="0">
              <a:solidFill>
                <a:srgbClr val="FF0000"/>
              </a:solidFill>
              <a:latin typeface="华文琥珀" panose="02010800040101010101" pitchFamily="2" charset="-122"/>
              <a:ea typeface="华文琥珀" panose="02010800040101010101" pitchFamily="2" charset="-122"/>
            </a:endParaRPr>
          </a:p>
        </p:txBody>
      </p:sp>
      <p:sp>
        <p:nvSpPr>
          <p:cNvPr id="17" name="文本框 16"/>
          <p:cNvSpPr txBox="1"/>
          <p:nvPr/>
        </p:nvSpPr>
        <p:spPr>
          <a:xfrm>
            <a:off x="251520" y="5046196"/>
            <a:ext cx="2232248" cy="1569660"/>
          </a:xfrm>
          <a:prstGeom prst="rect">
            <a:avLst/>
          </a:prstGeom>
          <a:noFill/>
          <a:ln w="25400">
            <a:solidFill>
              <a:srgbClr val="0000FF"/>
            </a:solidFill>
          </a:ln>
        </p:spPr>
        <p:txBody>
          <a:bodyPr wrap="square" rtlCol="0">
            <a:spAutoFit/>
          </a:bodyPr>
          <a:lstStyle/>
          <a:p>
            <a:r>
              <a:rPr lang="zh-CN" altLang="en-US" sz="24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重要提示：</a:t>
            </a:r>
            <a:endParaRPr lang="en-US" altLang="zh-CN" sz="24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r>
              <a:rPr lang="zh-CN" altLang="en-US" sz="24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务必在学位管理系统上传最终版论文！</a:t>
            </a:r>
          </a:p>
        </p:txBody>
      </p:sp>
    </p:spTree>
    <p:extLst>
      <p:ext uri="{BB962C8B-B14F-4D97-AF65-F5344CB8AC3E}">
        <p14:creationId xmlns:p14="http://schemas.microsoft.com/office/powerpoint/2010/main" val="302906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
          <p:cNvGrpSpPr>
            <a:grpSpLocks/>
          </p:cNvGrpSpPr>
          <p:nvPr/>
        </p:nvGrpSpPr>
        <p:grpSpPr bwMode="auto">
          <a:xfrm>
            <a:off x="201613" y="6453188"/>
            <a:ext cx="8942387" cy="411162"/>
            <a:chOff x="127" y="4065"/>
            <a:chExt cx="5633" cy="259"/>
          </a:xfrm>
        </p:grpSpPr>
        <p:sp>
          <p:nvSpPr>
            <p:cNvPr id="20486"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20487" name="Text Box 10"/>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sp>
        <p:nvSpPr>
          <p:cNvPr id="20483" name="Rectangle 13"/>
          <p:cNvSpPr>
            <a:spLocks noChangeArrowheads="1"/>
          </p:cNvSpPr>
          <p:nvPr/>
        </p:nvSpPr>
        <p:spPr bwMode="auto">
          <a:xfrm>
            <a:off x="229567" y="302741"/>
            <a:ext cx="3262313" cy="461963"/>
          </a:xfrm>
          <a:prstGeom prst="rect">
            <a:avLst/>
          </a:prstGeom>
          <a:noFill/>
          <a:ln w="9525">
            <a:noFill/>
            <a:miter lim="800000"/>
            <a:headEnd/>
            <a:tailEnd/>
          </a:ln>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填写学位信息管理系统</a:t>
            </a:r>
          </a:p>
        </p:txBody>
      </p:sp>
      <p:sp>
        <p:nvSpPr>
          <p:cNvPr id="11" name="内容占位符 2"/>
          <p:cNvSpPr txBox="1">
            <a:spLocks/>
          </p:cNvSpPr>
          <p:nvPr/>
        </p:nvSpPr>
        <p:spPr bwMode="auto">
          <a:xfrm>
            <a:off x="359076" y="3993895"/>
            <a:ext cx="7920880" cy="1944687"/>
          </a:xfrm>
          <a:prstGeom prst="rect">
            <a:avLst/>
          </a:prstGeom>
          <a:noFill/>
          <a:ln w="9525">
            <a:noFill/>
            <a:miter lim="800000"/>
            <a:headEnd/>
            <a:tailEnd/>
          </a:ln>
        </p:spPr>
        <p:txBody>
          <a:bodyPr>
            <a:normAutofit fontScale="92500" lnSpcReduction="20000"/>
          </a:bodyPr>
          <a:lstStyle/>
          <a:p>
            <a:pPr marL="273050" indent="-273050">
              <a:lnSpc>
                <a:spcPct val="125000"/>
              </a:lnSpc>
              <a:spcBef>
                <a:spcPct val="25000"/>
              </a:spcBef>
              <a:spcAft>
                <a:spcPct val="25000"/>
              </a:spcAft>
              <a:buClr>
                <a:srgbClr val="FF3300"/>
              </a:buClr>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注意事项：</a:t>
            </a:r>
            <a:endParaRPr lang="en-US" altLang="zh-CN" sz="1600" b="1" kern="0" dirty="0">
              <a:solidFill>
                <a:srgbClr val="660066"/>
              </a:solidFill>
              <a:effectLst>
                <a:outerShdw blurRad="38100" dist="38100" dir="2700000" algn="tl">
                  <a:srgbClr val="C0C0C0"/>
                </a:outerShdw>
              </a:effectLst>
              <a:latin typeface="宋体" pitchFamily="2" charset="-122"/>
              <a:ea typeface="+mn-ea"/>
            </a:endParaRP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答辩结束后，尽快填报网上学位申请信息（</a:t>
            </a:r>
            <a:r>
              <a:rPr lang="zh-CN" altLang="en-US" sz="1600" b="1" kern="0" dirty="0">
                <a:solidFill>
                  <a:srgbClr val="FF0000"/>
                </a:solidFill>
                <a:effectLst>
                  <a:outerShdw blurRad="38100" dist="38100" dir="2700000" algn="tl">
                    <a:srgbClr val="C0C0C0"/>
                  </a:outerShdw>
                </a:effectLst>
                <a:latin typeface="宋体" pitchFamily="2" charset="-122"/>
                <a:ea typeface="+mn-ea"/>
              </a:rPr>
              <a:t>截至日期</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8</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月</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20</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日</a:t>
            </a:r>
            <a:r>
              <a:rPr lang="zh-CN" altLang="en-US" sz="1600" b="1" kern="0" dirty="0">
                <a:solidFill>
                  <a:srgbClr val="660066"/>
                </a:solidFill>
                <a:effectLst>
                  <a:outerShdw blurRad="38100" dist="38100" dir="2700000" algn="tl">
                    <a:srgbClr val="C0C0C0"/>
                  </a:outerShdw>
                </a:effectLst>
                <a:latin typeface="宋体" pitchFamily="2" charset="-122"/>
                <a:ea typeface="+mn-ea"/>
              </a:rPr>
              <a:t>）。</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完成网上学位信息系统录入后，务必逐项检查，确保数据完整、准确、不空项。检查无误后按信息确认键提交。</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为确保毕业证、学位证打印正确，请认真填写</a:t>
            </a:r>
            <a:r>
              <a:rPr lang="zh-CN" altLang="en-US" sz="1600" b="1" u="sng" kern="0" dirty="0">
                <a:solidFill>
                  <a:srgbClr val="FF0000"/>
                </a:solidFill>
                <a:effectLst>
                  <a:outerShdw blurRad="38100" dist="38100" dir="2700000" algn="tl">
                    <a:srgbClr val="C0C0C0"/>
                  </a:outerShdw>
                </a:effectLst>
                <a:latin typeface="黑体" pitchFamily="49" charset="-122"/>
                <a:ea typeface="黑体" pitchFamily="49" charset="-122"/>
              </a:rPr>
              <a:t>身份证号、出生日期、籍贯</a:t>
            </a:r>
            <a:r>
              <a:rPr lang="zh-CN" altLang="en-US" sz="1600" b="1" kern="0" dirty="0">
                <a:solidFill>
                  <a:srgbClr val="660066"/>
                </a:solidFill>
                <a:effectLst>
                  <a:outerShdw blurRad="38100" dist="38100" dir="2700000" algn="tl">
                    <a:srgbClr val="C0C0C0"/>
                  </a:outerShdw>
                </a:effectLst>
                <a:latin typeface="宋体" pitchFamily="2" charset="-122"/>
                <a:ea typeface="+mn-ea"/>
              </a:rPr>
              <a:t>（写至市、县级，如福建厦门）。这些内容必须与户籍卡的内容保持一致。</a:t>
            </a:r>
          </a:p>
        </p:txBody>
      </p:sp>
      <p:sp>
        <p:nvSpPr>
          <p:cNvPr id="12" name="Text Box 14"/>
          <p:cNvSpPr txBox="1">
            <a:spLocks noChangeArrowheads="1"/>
          </p:cNvSpPr>
          <p:nvPr/>
        </p:nvSpPr>
        <p:spPr bwMode="auto">
          <a:xfrm>
            <a:off x="388932" y="1052736"/>
            <a:ext cx="8053227" cy="2862322"/>
          </a:xfrm>
          <a:prstGeom prst="rect">
            <a:avLst/>
          </a:prstGeom>
          <a:noFill/>
          <a:ln w="9525">
            <a:noFill/>
            <a:miter lim="800000"/>
            <a:headEnd/>
            <a:tailEnd/>
          </a:ln>
          <a:effectLst/>
        </p:spPr>
        <p:txBody>
          <a:bodyPr wrap="square">
            <a:spAutoFit/>
          </a:bodyPr>
          <a:lstStyle/>
          <a:p>
            <a:pPr>
              <a:lnSpc>
                <a:spcPct val="125000"/>
              </a:lnSpc>
              <a:buClr>
                <a:schemeClr val="tx1"/>
              </a:buClr>
              <a:buFont typeface="Wingdings" pitchFamily="2" charset="2"/>
              <a:buChar char="Ø"/>
              <a:defRPr/>
            </a:pPr>
            <a:r>
              <a:rPr lang="zh-CN" altLang="en-US" sz="1600" b="1" dirty="0">
                <a:latin typeface="华文仿宋" pitchFamily="2" charset="-122"/>
                <a:ea typeface="华文仿宋" pitchFamily="2" charset="-122"/>
              </a:rPr>
              <a:t>学位管理系统中的各项数据均从学籍管理系统、培养管理系统、教务系统中同步导入 </a:t>
            </a:r>
            <a:r>
              <a:rPr lang="zh-CN" altLang="en-US" sz="1600" b="1" dirty="0">
                <a:latin typeface="宋体" pitchFamily="2" charset="-122"/>
              </a:rPr>
              <a:t>。</a:t>
            </a:r>
          </a:p>
          <a:p>
            <a:pPr>
              <a:lnSpc>
                <a:spcPct val="125000"/>
              </a:lnSpc>
              <a:buClr>
                <a:schemeClr val="tx1"/>
              </a:buClr>
              <a:buFont typeface="Wingdings" pitchFamily="2" charset="2"/>
              <a:buChar char="Ø"/>
              <a:defRPr/>
            </a:pPr>
            <a:r>
              <a:rPr lang="zh-CN" altLang="en-US" sz="1600" b="1" dirty="0" smtClean="0">
                <a:latin typeface="宋体" pitchFamily="2" charset="-122"/>
              </a:rPr>
              <a:t>学位</a:t>
            </a:r>
            <a:r>
              <a:rPr lang="zh-CN" altLang="en-US" sz="1600" b="1" dirty="0">
                <a:latin typeface="宋体" pitchFamily="2" charset="-122"/>
              </a:rPr>
              <a:t>论文网上提交：提交论文的电子版全文，应与提交至教育处的纸制版、电子版论文完全一致。</a:t>
            </a:r>
          </a:p>
          <a:p>
            <a:pPr marL="447675" indent="-447675">
              <a:lnSpc>
                <a:spcPct val="125000"/>
              </a:lnSpc>
              <a:defRPr/>
            </a:pPr>
            <a:r>
              <a:rPr lang="zh-CN" altLang="en-US" sz="1600" b="1" dirty="0">
                <a:solidFill>
                  <a:srgbClr val="000066"/>
                </a:solidFill>
                <a:latin typeface="+mj-ea"/>
                <a:ea typeface="+mj-ea"/>
              </a:rPr>
              <a:t>注</a:t>
            </a:r>
            <a:r>
              <a:rPr lang="zh-CN" altLang="en-US" sz="1600" b="1" dirty="0">
                <a:solidFill>
                  <a:srgbClr val="000066"/>
                </a:solidFill>
                <a:latin typeface="+mj-ea"/>
                <a:ea typeface="+mj-ea"/>
                <a:sym typeface="Wingdings" pitchFamily="2" charset="2"/>
              </a:rPr>
              <a:t>：（</a:t>
            </a:r>
            <a:r>
              <a:rPr lang="en-US" altLang="zh-CN" sz="1600" b="1" dirty="0">
                <a:solidFill>
                  <a:srgbClr val="000066"/>
                </a:solidFill>
                <a:latin typeface="+mj-ea"/>
                <a:ea typeface="+mj-ea"/>
                <a:sym typeface="Wingdings" pitchFamily="2" charset="2"/>
              </a:rPr>
              <a:t>1</a:t>
            </a:r>
            <a:r>
              <a:rPr lang="zh-CN" altLang="en-US" sz="1600" b="1" dirty="0">
                <a:solidFill>
                  <a:srgbClr val="000066"/>
                </a:solidFill>
                <a:latin typeface="+mj-ea"/>
                <a:ea typeface="+mj-ea"/>
                <a:sym typeface="Wingdings" pitchFamily="2" charset="2"/>
              </a:rPr>
              <a:t>）</a:t>
            </a:r>
            <a:r>
              <a:rPr lang="zh-CN" altLang="en-US" sz="1600" b="1" dirty="0" smtClean="0">
                <a:solidFill>
                  <a:srgbClr val="FF0000"/>
                </a:solidFill>
                <a:latin typeface="+mj-ea"/>
                <a:ea typeface="+mj-ea"/>
              </a:rPr>
              <a:t>如已申请</a:t>
            </a:r>
            <a:r>
              <a:rPr lang="zh-CN" altLang="en-US" sz="1600" b="1" dirty="0">
                <a:solidFill>
                  <a:srgbClr val="FF0000"/>
                </a:solidFill>
                <a:latin typeface="+mj-ea"/>
                <a:ea typeface="+mj-ea"/>
              </a:rPr>
              <a:t>论文涉密或延迟公开，</a:t>
            </a:r>
            <a:r>
              <a:rPr lang="zh-CN" altLang="en-US" sz="1600" b="1" dirty="0">
                <a:solidFill>
                  <a:srgbClr val="000066"/>
                </a:solidFill>
                <a:latin typeface="+mj-ea"/>
                <a:ea typeface="+mj-ea"/>
              </a:rPr>
              <a:t>不需进行网上论文提交</a:t>
            </a:r>
            <a:r>
              <a:rPr lang="zh-CN" altLang="zh-CN" sz="1600" b="1" dirty="0">
                <a:solidFill>
                  <a:srgbClr val="000066"/>
                </a:solidFill>
                <a:latin typeface="+mj-ea"/>
                <a:ea typeface="+mj-ea"/>
              </a:rPr>
              <a:t>。为保证研究生培养环节和学位审核工作的正常实施，原则上涉密学位论文的题目、关键词和摘要内容不得涉密。涉密论文学位电子信息需进行脱密填报。</a:t>
            </a:r>
          </a:p>
          <a:p>
            <a:pPr marL="447675">
              <a:lnSpc>
                <a:spcPct val="125000"/>
              </a:lnSpc>
              <a:defRPr/>
            </a:pPr>
            <a:r>
              <a:rPr lang="zh-CN" altLang="en-US" sz="1600" b="1" dirty="0">
                <a:solidFill>
                  <a:srgbClr val="000066"/>
                </a:solidFill>
                <a:latin typeface="+mj-ea"/>
                <a:ea typeface="+mj-ea"/>
              </a:rPr>
              <a:t>（</a:t>
            </a:r>
            <a:r>
              <a:rPr lang="en-US" altLang="zh-CN" sz="1600" b="1" dirty="0">
                <a:solidFill>
                  <a:srgbClr val="000066"/>
                </a:solidFill>
                <a:latin typeface="+mj-ea"/>
                <a:ea typeface="+mj-ea"/>
              </a:rPr>
              <a:t>2</a:t>
            </a:r>
            <a:r>
              <a:rPr lang="zh-CN" altLang="en-US" sz="1600" b="1" dirty="0">
                <a:solidFill>
                  <a:srgbClr val="000066"/>
                </a:solidFill>
                <a:latin typeface="+mj-ea"/>
                <a:ea typeface="+mj-ea"/>
              </a:rPr>
              <a:t>）关于学位论文涉密或延迟公开的申请事宜，请参照</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中国科学院大学涉密研究生与涉密学位论文管理实施细则</a:t>
            </a:r>
            <a:r>
              <a:rPr lang="en-US" altLang="zh-CN" sz="1600" b="1" dirty="0">
                <a:solidFill>
                  <a:srgbClr val="000066"/>
                </a:solidFill>
                <a:latin typeface="+mj-ea"/>
                <a:ea typeface="+mj-ea"/>
              </a:rPr>
              <a:t>》</a:t>
            </a:r>
            <a:r>
              <a:rPr lang="zh-CN" altLang="en-US" sz="1600" b="1" dirty="0">
                <a:solidFill>
                  <a:srgbClr val="000066"/>
                </a:solidFill>
                <a:latin typeface="+mj-ea"/>
                <a:ea typeface="+mj-ea"/>
              </a:rPr>
              <a:t>、</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中国科学院大学研究生学位论文延迟公开管理办法</a:t>
            </a:r>
            <a:r>
              <a:rPr lang="en-US" altLang="zh-CN" sz="1600" b="1" dirty="0">
                <a:solidFill>
                  <a:srgbClr val="000066"/>
                </a:solidFill>
                <a:latin typeface="+mj-ea"/>
                <a:ea typeface="+mj-ea"/>
              </a:rPr>
              <a:t>》</a:t>
            </a:r>
            <a:r>
              <a:rPr lang="zh-CN" altLang="en-US" sz="1600" b="1" dirty="0">
                <a:solidFill>
                  <a:srgbClr val="000066"/>
                </a:solidFill>
                <a:latin typeface="+mj-ea"/>
                <a:ea typeface="+mj-ea"/>
              </a:rPr>
              <a:t>进行申请。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idx="4294967295"/>
          </p:nvPr>
        </p:nvSpPr>
        <p:spPr>
          <a:xfrm>
            <a:off x="214030" y="165893"/>
            <a:ext cx="7488956" cy="576263"/>
          </a:xfrm>
        </p:spPr>
        <p:txBody>
          <a:bodyPr anchor="ctr"/>
          <a:lstStyle/>
          <a:p>
            <a:pPr eaLnBrk="1" hangingPunct="1">
              <a:defRPr/>
            </a:pPr>
            <a:r>
              <a:rPr lang="zh-CN" altLang="en-US" sz="3200" b="1" dirty="0">
                <a:solidFill>
                  <a:srgbClr val="FF0000"/>
                </a:solidFill>
                <a:effectLst>
                  <a:outerShdw blurRad="38100" dist="38100" dir="2700000" algn="tl">
                    <a:srgbClr val="C0C0C0"/>
                  </a:outerShdw>
                </a:effectLst>
              </a:rPr>
              <a:t>六</a:t>
            </a:r>
            <a:r>
              <a:rPr lang="zh-CN" altLang="en-US" sz="3200" b="1" dirty="0" smtClean="0">
                <a:solidFill>
                  <a:srgbClr val="FF0000"/>
                </a:solidFill>
                <a:effectLst>
                  <a:outerShdw blurRad="38100" dist="38100" dir="2700000" algn="tl">
                    <a:srgbClr val="C0C0C0"/>
                  </a:outerShdw>
                </a:effectLst>
              </a:rPr>
              <a:t>、其他事宜</a:t>
            </a:r>
          </a:p>
        </p:txBody>
      </p:sp>
      <p:sp>
        <p:nvSpPr>
          <p:cNvPr id="21507" name="内容占位符 2"/>
          <p:cNvSpPr>
            <a:spLocks noGrp="1"/>
          </p:cNvSpPr>
          <p:nvPr>
            <p:ph idx="4294967295"/>
          </p:nvPr>
        </p:nvSpPr>
        <p:spPr>
          <a:xfrm>
            <a:off x="323528" y="908050"/>
            <a:ext cx="8496944" cy="5823000"/>
          </a:xfrm>
        </p:spPr>
        <p:txBody>
          <a:bodyPr/>
          <a:lstStyle/>
          <a:p>
            <a:pPr marL="0" indent="0" eaLnBrk="1" hangingPunct="1">
              <a:lnSpc>
                <a:spcPts val="3360"/>
              </a:lnSpc>
              <a:spcBef>
                <a:spcPts val="0"/>
              </a:spcBef>
              <a:spcAft>
                <a:spcPts val="0"/>
              </a:spcAft>
              <a:buClr>
                <a:schemeClr val="tx2"/>
              </a:buClr>
              <a:buFont typeface="Wingdings" pitchFamily="2" charset="2"/>
              <a:buNone/>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资料下载：所</a:t>
            </a:r>
            <a:r>
              <a:rPr lang="zh-CN" altLang="en-US" sz="2000" b="1" dirty="0">
                <a:solidFill>
                  <a:srgbClr val="FF0000"/>
                </a:solidFill>
                <a:latin typeface="微软雅黑" panose="020B0503020204020204" pitchFamily="34" charset="-122"/>
                <a:ea typeface="微软雅黑" panose="020B0503020204020204" pitchFamily="34" charset="-122"/>
              </a:rPr>
              <a:t>网站研究生教育</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学位管理</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论文答辩栏下载</a:t>
            </a:r>
            <a:endParaRPr lang="zh-CN" altLang="en-US" sz="2000" b="1" dirty="0" smtClean="0">
              <a:solidFill>
                <a:srgbClr val="FF0000"/>
              </a:solidFill>
              <a:latin typeface="微软雅黑" panose="020B0503020204020204" pitchFamily="34" charset="-122"/>
              <a:ea typeface="微软雅黑" panose="020B0503020204020204" pitchFamily="34" charset="-122"/>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中国科学院大学研究生学位论文撰写规范指导意见</a:t>
            </a:r>
            <a:r>
              <a:rPr lang="en-US" altLang="zh-CN" sz="1600" b="1" dirty="0" smtClean="0">
                <a:latin typeface="+mn-ea"/>
              </a:rPr>
              <a:t>》</a:t>
            </a:r>
            <a:endParaRPr lang="en-US" altLang="zh-CN" sz="1600" b="1" dirty="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中国科学院大学涉密研究生与涉密学位论文管理实施细则</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中国科学院大学研究生学位论文延迟公开管理</a:t>
            </a:r>
            <a:r>
              <a:rPr lang="zh-CN" altLang="en-US" sz="1600" b="1" dirty="0" smtClean="0">
                <a:latin typeface="+mn-ea"/>
              </a:rPr>
              <a:t>办法</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地质与地球物理研究所学位论文</a:t>
            </a:r>
            <a:r>
              <a:rPr lang="zh-CN" altLang="en-US" sz="1600" b="1" dirty="0">
                <a:latin typeface="+mn-ea"/>
              </a:rPr>
              <a:t>查重</a:t>
            </a:r>
            <a:r>
              <a:rPr lang="zh-CN" altLang="en-US" sz="1600" b="1" dirty="0" smtClean="0">
                <a:latin typeface="+mn-ea"/>
              </a:rPr>
              <a:t>申请表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a:t>
            </a:r>
            <a:r>
              <a:rPr lang="zh-CN" altLang="en-US" sz="1600" b="1" dirty="0">
                <a:latin typeface="+mn-ea"/>
              </a:rPr>
              <a:t>论文查重检测结果及处理意见反馈</a:t>
            </a:r>
            <a:r>
              <a:rPr lang="zh-CN" altLang="en-US" sz="1600" b="1" dirty="0" smtClean="0">
                <a:latin typeface="+mn-ea"/>
              </a:rPr>
              <a:t>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毕业研究生登记表</a:t>
            </a:r>
            <a:r>
              <a:rPr lang="en-US" altLang="zh-CN" sz="1600" b="1" dirty="0" smtClean="0">
                <a:latin typeface="+mn-ea"/>
              </a:rPr>
              <a:t>》</a:t>
            </a:r>
            <a:endParaRPr lang="en-US" altLang="zh-CN" sz="1600" b="1" dirty="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学位论文答辩申请书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学位论文评阅书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答辩决议书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学位论文答辩公告模板</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研究生学位论文评阅和答辩费用支出标准和报销程序说明</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答辩程序</a:t>
            </a:r>
            <a:endParaRPr lang="en-US" altLang="zh-CN" sz="1600" b="1" dirty="0" smtClean="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评委聘书</a:t>
            </a:r>
            <a:endParaRPr lang="en-US" altLang="zh-CN" sz="1600" b="1" dirty="0" smtClean="0">
              <a:latin typeface="+mn-ea"/>
            </a:endParaRPr>
          </a:p>
        </p:txBody>
      </p:sp>
      <p:grpSp>
        <p:nvGrpSpPr>
          <p:cNvPr id="21508" name="Group 6"/>
          <p:cNvGrpSpPr>
            <a:grpSpLocks/>
          </p:cNvGrpSpPr>
          <p:nvPr/>
        </p:nvGrpSpPr>
        <p:grpSpPr bwMode="auto">
          <a:xfrm>
            <a:off x="201613" y="0"/>
            <a:ext cx="8942387" cy="6864350"/>
            <a:chOff x="127" y="0"/>
            <a:chExt cx="5633" cy="4324"/>
          </a:xfrm>
        </p:grpSpPr>
        <p:grpSp>
          <p:nvGrpSpPr>
            <p:cNvPr id="21509" name="Group 7"/>
            <p:cNvGrpSpPr>
              <a:grpSpLocks/>
            </p:cNvGrpSpPr>
            <p:nvPr/>
          </p:nvGrpSpPr>
          <p:grpSpPr bwMode="auto">
            <a:xfrm>
              <a:off x="127" y="4065"/>
              <a:ext cx="5633" cy="259"/>
              <a:chOff x="127" y="4065"/>
              <a:chExt cx="5633" cy="259"/>
            </a:xfrm>
          </p:grpSpPr>
          <p:sp>
            <p:nvSpPr>
              <p:cNvPr id="21511"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dirty="0"/>
              </a:p>
            </p:txBody>
          </p:sp>
          <p:sp>
            <p:nvSpPr>
              <p:cNvPr id="21512"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21510"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extLst>
      <p:ext uri="{BB962C8B-B14F-4D97-AF65-F5344CB8AC3E}">
        <p14:creationId xmlns:p14="http://schemas.microsoft.com/office/powerpoint/2010/main" val="248035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a:xfrm>
            <a:off x="395536" y="188913"/>
            <a:ext cx="5976938" cy="787400"/>
          </a:xfrm>
        </p:spPr>
        <p:txBody>
          <a:bodyPr anchor="ctr"/>
          <a:lstStyle/>
          <a:p>
            <a:pPr eaLnBrk="1" fontAlgn="ctr" hangingPunct="1">
              <a:defRPr/>
            </a:pPr>
            <a:r>
              <a:rPr lang="zh-CN" altLang="en-US" sz="4000" b="1" dirty="0">
                <a:solidFill>
                  <a:srgbClr val="000066"/>
                </a:solidFill>
                <a:effectLst>
                  <a:outerShdw blurRad="38100" dist="38100" dir="2700000" algn="tl">
                    <a:srgbClr val="C0C0C0"/>
                  </a:outerShdw>
                </a:effectLst>
              </a:rPr>
              <a:t>一、时间安排 </a:t>
            </a:r>
          </a:p>
        </p:txBody>
      </p:sp>
      <p:sp>
        <p:nvSpPr>
          <p:cNvPr id="3" name="内容占位符 2"/>
          <p:cNvSpPr>
            <a:spLocks noGrp="1"/>
          </p:cNvSpPr>
          <p:nvPr>
            <p:ph idx="4294967295"/>
          </p:nvPr>
        </p:nvSpPr>
        <p:spPr>
          <a:xfrm>
            <a:off x="755576" y="908050"/>
            <a:ext cx="7056462" cy="4900960"/>
          </a:xfrm>
        </p:spPr>
        <p:txBody>
          <a:bodyPr>
            <a:normAutofit/>
          </a:bodyPr>
          <a:lstStyle/>
          <a:p>
            <a:pPr marL="457200" indent="-457200" eaLnBrk="1" hangingPunct="1">
              <a:lnSpc>
                <a:spcPct val="150000"/>
              </a:lnSpc>
              <a:buClrTx/>
              <a:buAutoNum type="arabicPeriod"/>
              <a:defRPr/>
            </a:pPr>
            <a:r>
              <a:rPr lang="zh-CN" altLang="en-US" sz="2400" b="1" dirty="0" smtClean="0">
                <a:ea typeface="华文仿宋" pitchFamily="2" charset="-122"/>
              </a:rPr>
              <a:t>毕业和学位论文答辩申请</a:t>
            </a:r>
            <a:r>
              <a:rPr lang="zh-CN" altLang="en-US" sz="2400" b="1" dirty="0" smtClean="0">
                <a:solidFill>
                  <a:srgbClr val="FF0000"/>
                </a:solidFill>
                <a:ea typeface="华文仿宋" pitchFamily="2" charset="-122"/>
              </a:rPr>
              <a:t>截止</a:t>
            </a:r>
            <a:r>
              <a:rPr lang="zh-CN" altLang="en-US" sz="2400" b="1" dirty="0">
                <a:solidFill>
                  <a:srgbClr val="FF0000"/>
                </a:solidFill>
                <a:ea typeface="华文仿宋" pitchFamily="2" charset="-122"/>
              </a:rPr>
              <a:t>时间</a:t>
            </a:r>
            <a:endParaRPr lang="en-US" altLang="zh-CN" sz="2400" b="1" dirty="0">
              <a:solidFill>
                <a:srgbClr val="FF0000"/>
              </a:solidFill>
              <a:ea typeface="华文仿宋" pitchFamily="2" charset="-122"/>
            </a:endParaRPr>
          </a:p>
          <a:p>
            <a:pPr marL="631825" lvl="1" indent="-273050" eaLnBrk="1" hangingPunct="1">
              <a:lnSpc>
                <a:spcPct val="150000"/>
              </a:lnSpc>
              <a:buClr>
                <a:srgbClr val="FF3300"/>
              </a:buClr>
              <a:buFont typeface="Wingdings" pitchFamily="2" charset="2"/>
              <a:buChar char="u"/>
              <a:defRPr/>
            </a:pPr>
            <a:r>
              <a:rPr lang="zh-CN" altLang="en-US" b="1" dirty="0" smtClean="0">
                <a:ea typeface="华文仿宋" pitchFamily="2" charset="-122"/>
                <a:cs typeface="+mn-cs"/>
              </a:rPr>
              <a:t>博士毕业和</a:t>
            </a:r>
            <a:r>
              <a:rPr lang="zh-CN" altLang="en-US" b="1" dirty="0">
                <a:ea typeface="华文仿宋" pitchFamily="2" charset="-122"/>
                <a:cs typeface="+mn-cs"/>
              </a:rPr>
              <a:t>学位论文答辩申请</a:t>
            </a:r>
            <a:r>
              <a:rPr lang="zh-CN" altLang="en-US" b="1" dirty="0" smtClean="0">
                <a:ea typeface="华文仿宋" pitchFamily="2" charset="-122"/>
                <a:cs typeface="+mn-cs"/>
              </a:rPr>
              <a:t>：</a:t>
            </a:r>
            <a:r>
              <a:rPr lang="en-US" altLang="zh-CN" b="1" dirty="0" smtClean="0">
                <a:ea typeface="华文仿宋" pitchFamily="2" charset="-122"/>
                <a:cs typeface="+mn-cs"/>
              </a:rPr>
              <a:t>8</a:t>
            </a:r>
            <a:r>
              <a:rPr lang="zh-CN" altLang="en-US" b="1" dirty="0" smtClean="0">
                <a:ea typeface="华文仿宋" pitchFamily="2" charset="-122"/>
                <a:cs typeface="+mn-cs"/>
              </a:rPr>
              <a:t>月</a:t>
            </a:r>
            <a:r>
              <a:rPr lang="en-US" altLang="zh-CN" b="1" dirty="0" smtClean="0">
                <a:ea typeface="华文仿宋" pitchFamily="2" charset="-122"/>
                <a:cs typeface="+mn-cs"/>
              </a:rPr>
              <a:t>4</a:t>
            </a:r>
            <a:r>
              <a:rPr lang="zh-CN" altLang="en-US" b="1" dirty="0" smtClean="0">
                <a:ea typeface="华文仿宋" pitchFamily="2" charset="-122"/>
                <a:cs typeface="+mn-cs"/>
              </a:rPr>
              <a:t>日</a:t>
            </a:r>
            <a:endParaRPr lang="en-US" altLang="zh-CN" b="1" dirty="0">
              <a:ea typeface="华文仿宋" pitchFamily="2" charset="-122"/>
              <a:cs typeface="+mn-cs"/>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硕士毕业和学位论文答辩申请</a:t>
            </a:r>
            <a:r>
              <a:rPr lang="zh-CN" altLang="en-US" b="1" dirty="0" smtClean="0">
                <a:ea typeface="华文仿宋" pitchFamily="2" charset="-122"/>
                <a:cs typeface="+mn-cs"/>
              </a:rPr>
              <a:t>：</a:t>
            </a:r>
            <a:r>
              <a:rPr lang="en-US" altLang="zh-CN" b="1" dirty="0">
                <a:ea typeface="华文仿宋" pitchFamily="2" charset="-122"/>
                <a:cs typeface="+mn-cs"/>
              </a:rPr>
              <a:t>8</a:t>
            </a:r>
            <a:r>
              <a:rPr lang="zh-CN" altLang="en-US" b="1" dirty="0" smtClean="0">
                <a:ea typeface="华文仿宋" pitchFamily="2" charset="-122"/>
                <a:cs typeface="+mn-cs"/>
              </a:rPr>
              <a:t>月</a:t>
            </a:r>
            <a:r>
              <a:rPr lang="en-US" altLang="zh-CN" b="1" dirty="0" smtClean="0">
                <a:ea typeface="华文仿宋" pitchFamily="2" charset="-122"/>
                <a:cs typeface="+mn-cs"/>
              </a:rPr>
              <a:t>11</a:t>
            </a:r>
            <a:r>
              <a:rPr lang="zh-CN" altLang="en-US" b="1" dirty="0" smtClean="0">
                <a:ea typeface="华文仿宋" pitchFamily="2" charset="-122"/>
                <a:cs typeface="+mn-cs"/>
              </a:rPr>
              <a:t>日</a:t>
            </a:r>
            <a:endParaRPr lang="en-US" altLang="zh-CN" b="1" dirty="0">
              <a:ea typeface="华文仿宋" pitchFamily="2" charset="-122"/>
              <a:cs typeface="+mn-cs"/>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博士、硕士答辩截止时间</a:t>
            </a:r>
            <a:r>
              <a:rPr lang="zh-CN" altLang="en-US" b="1" dirty="0" smtClean="0">
                <a:ea typeface="华文仿宋" pitchFamily="2" charset="-122"/>
                <a:cs typeface="+mn-cs"/>
              </a:rPr>
              <a:t>：</a:t>
            </a:r>
            <a:r>
              <a:rPr lang="en-US" altLang="zh-CN" b="1" dirty="0" smtClean="0">
                <a:ea typeface="华文仿宋" pitchFamily="2" charset="-122"/>
                <a:cs typeface="+mn-cs"/>
              </a:rPr>
              <a:t>8</a:t>
            </a:r>
            <a:r>
              <a:rPr lang="zh-CN" altLang="en-US" b="1" dirty="0" smtClean="0">
                <a:ea typeface="华文仿宋" pitchFamily="2" charset="-122"/>
                <a:cs typeface="+mn-cs"/>
              </a:rPr>
              <a:t>月</a:t>
            </a:r>
            <a:r>
              <a:rPr lang="en-US" altLang="zh-CN" b="1" dirty="0" smtClean="0">
                <a:ea typeface="华文仿宋" pitchFamily="2" charset="-122"/>
                <a:cs typeface="+mn-cs"/>
              </a:rPr>
              <a:t>19</a:t>
            </a:r>
            <a:r>
              <a:rPr lang="zh-CN" altLang="en-US" b="1" dirty="0" smtClean="0">
                <a:ea typeface="华文仿宋" pitchFamily="2" charset="-122"/>
                <a:cs typeface="+mn-cs"/>
              </a:rPr>
              <a:t>日</a:t>
            </a:r>
            <a:endParaRPr lang="zh-CN" altLang="en-US" b="1" dirty="0">
              <a:ea typeface="华文仿宋" pitchFamily="2" charset="-122"/>
              <a:cs typeface="+mn-cs"/>
            </a:endParaRPr>
          </a:p>
          <a:p>
            <a:pPr marL="514350" indent="-514350" eaLnBrk="1" hangingPunct="1">
              <a:lnSpc>
                <a:spcPct val="150000"/>
              </a:lnSpc>
              <a:buClr>
                <a:schemeClr val="tx1"/>
              </a:buClr>
              <a:buNone/>
              <a:defRPr/>
            </a:pPr>
            <a:r>
              <a:rPr lang="en-US" altLang="zh-CN" sz="2400" b="1" dirty="0" smtClean="0">
                <a:ea typeface="华文仿宋" pitchFamily="2" charset="-122"/>
              </a:rPr>
              <a:t>2. </a:t>
            </a:r>
            <a:r>
              <a:rPr lang="zh-CN" altLang="en-US" sz="2400" b="1" dirty="0" smtClean="0">
                <a:ea typeface="华文仿宋" pitchFamily="2" charset="-122"/>
              </a:rPr>
              <a:t>学位论文最终版学位系统上传时间：</a:t>
            </a:r>
            <a:r>
              <a:rPr lang="en-US" altLang="zh-CN" sz="2400" b="1" dirty="0" smtClean="0">
                <a:ea typeface="华文仿宋" pitchFamily="2" charset="-122"/>
              </a:rPr>
              <a:t>8</a:t>
            </a:r>
            <a:r>
              <a:rPr lang="zh-CN" altLang="en-US" sz="2400" b="1" dirty="0" smtClean="0">
                <a:ea typeface="华文仿宋" pitchFamily="2" charset="-122"/>
              </a:rPr>
              <a:t>月</a:t>
            </a:r>
            <a:r>
              <a:rPr lang="en-US" altLang="zh-CN" sz="2400" b="1" dirty="0" smtClean="0">
                <a:ea typeface="华文仿宋" pitchFamily="2" charset="-122"/>
              </a:rPr>
              <a:t>26</a:t>
            </a:r>
            <a:r>
              <a:rPr lang="zh-CN" altLang="en-US" sz="2400" b="1" dirty="0" smtClean="0">
                <a:ea typeface="华文仿宋" pitchFamily="2" charset="-122"/>
              </a:rPr>
              <a:t>日</a:t>
            </a:r>
            <a:endParaRPr lang="en-US" altLang="zh-CN" sz="2400" b="1" dirty="0">
              <a:ea typeface="华文仿宋" pitchFamily="2" charset="-122"/>
            </a:endParaRPr>
          </a:p>
          <a:p>
            <a:pPr marL="514350" indent="-514350" eaLnBrk="1" hangingPunct="1">
              <a:lnSpc>
                <a:spcPct val="150000"/>
              </a:lnSpc>
              <a:buClr>
                <a:schemeClr val="tx1"/>
              </a:buClr>
              <a:buNone/>
              <a:defRPr/>
            </a:pPr>
            <a:r>
              <a:rPr lang="en-US" altLang="zh-CN" sz="2400" b="1" dirty="0" smtClean="0">
                <a:ea typeface="华文仿宋" pitchFamily="2" charset="-122"/>
              </a:rPr>
              <a:t>3. </a:t>
            </a:r>
            <a:r>
              <a:rPr lang="zh-CN" altLang="en-US" sz="2400" b="1" dirty="0" smtClean="0">
                <a:ea typeface="华文仿宋" pitchFamily="2" charset="-122"/>
              </a:rPr>
              <a:t>学位</a:t>
            </a:r>
            <a:r>
              <a:rPr lang="zh-CN" altLang="en-US" sz="2400" b="1" dirty="0">
                <a:ea typeface="华文仿宋" pitchFamily="2" charset="-122"/>
              </a:rPr>
              <a:t>论文（纸质）提交时间</a:t>
            </a:r>
            <a:r>
              <a:rPr lang="zh-CN" altLang="en-US" sz="2400" b="1" dirty="0" smtClean="0">
                <a:ea typeface="华文仿宋" pitchFamily="2" charset="-122"/>
              </a:rPr>
              <a:t>：</a:t>
            </a:r>
            <a:r>
              <a:rPr lang="en-US" altLang="zh-CN" sz="2400" b="1" dirty="0" smtClean="0">
                <a:ea typeface="华文仿宋" pitchFamily="2" charset="-122"/>
              </a:rPr>
              <a:t>8</a:t>
            </a:r>
            <a:r>
              <a:rPr lang="zh-CN" altLang="en-US" sz="2400" b="1" dirty="0" smtClean="0">
                <a:ea typeface="华文仿宋" pitchFamily="2" charset="-122"/>
              </a:rPr>
              <a:t>月</a:t>
            </a:r>
            <a:r>
              <a:rPr lang="en-US" altLang="zh-CN" sz="2400" b="1" dirty="0" smtClean="0">
                <a:ea typeface="华文仿宋" pitchFamily="2" charset="-122"/>
              </a:rPr>
              <a:t>26</a:t>
            </a:r>
            <a:r>
              <a:rPr lang="zh-CN" altLang="en-US" sz="2400" b="1" dirty="0" smtClean="0">
                <a:ea typeface="华文仿宋" pitchFamily="2" charset="-122"/>
              </a:rPr>
              <a:t>日</a:t>
            </a:r>
            <a:endParaRPr lang="zh-CN" altLang="en-US" sz="2400" b="1" dirty="0">
              <a:ea typeface="华文仿宋" pitchFamily="2" charset="-122"/>
            </a:endParaRPr>
          </a:p>
        </p:txBody>
      </p:sp>
      <p:sp>
        <p:nvSpPr>
          <p:cNvPr id="8" name="TextBox 7"/>
          <p:cNvSpPr txBox="1"/>
          <p:nvPr/>
        </p:nvSpPr>
        <p:spPr>
          <a:xfrm>
            <a:off x="660427" y="5877272"/>
            <a:ext cx="7840663" cy="442674"/>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CN" altLang="en-US" sz="2000" b="1" dirty="0">
                <a:solidFill>
                  <a:srgbClr val="660066"/>
                </a:solidFill>
                <a:latin typeface="微软雅黑" panose="020B0503020204020204" pitchFamily="34" charset="-122"/>
                <a:ea typeface="微软雅黑" panose="020B0503020204020204" pitchFamily="34" charset="-122"/>
              </a:rPr>
              <a:t>注意时间节点，合理安排时间，制定学位论文答辩计划！</a:t>
            </a:r>
            <a:endParaRPr lang="zh-CN" altLang="en-US" sz="2000" dirty="0">
              <a:solidFill>
                <a:srgbClr val="660066"/>
              </a:solidFill>
              <a:latin typeface="微软雅黑" panose="020B0503020204020204" pitchFamily="34" charset="-122"/>
              <a:ea typeface="微软雅黑" panose="020B0503020204020204" pitchFamily="34" charset="-122"/>
            </a:endParaRPr>
          </a:p>
        </p:txBody>
      </p:sp>
      <p:grpSp>
        <p:nvGrpSpPr>
          <p:cNvPr id="7173" name="Group 9"/>
          <p:cNvGrpSpPr>
            <a:grpSpLocks/>
          </p:cNvGrpSpPr>
          <p:nvPr/>
        </p:nvGrpSpPr>
        <p:grpSpPr bwMode="auto">
          <a:xfrm>
            <a:off x="14288" y="0"/>
            <a:ext cx="9129712" cy="6864350"/>
            <a:chOff x="9" y="0"/>
            <a:chExt cx="5751" cy="4324"/>
          </a:xfrm>
        </p:grpSpPr>
        <p:grpSp>
          <p:nvGrpSpPr>
            <p:cNvPr id="7174" name="Group 10"/>
            <p:cNvGrpSpPr>
              <a:grpSpLocks/>
            </p:cNvGrpSpPr>
            <p:nvPr/>
          </p:nvGrpSpPr>
          <p:grpSpPr bwMode="auto">
            <a:xfrm>
              <a:off x="9" y="4065"/>
              <a:ext cx="5751" cy="259"/>
              <a:chOff x="9" y="4065"/>
              <a:chExt cx="5751" cy="259"/>
            </a:xfrm>
          </p:grpSpPr>
          <p:sp>
            <p:nvSpPr>
              <p:cNvPr id="7176" name="Line 11"/>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7177" name="Text Box 12"/>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sp>
            <p:nvSpPr>
              <p:cNvPr id="7178" name="Text Box 13"/>
              <p:cNvSpPr txBox="1">
                <a:spLocks noChangeArrowheads="1"/>
              </p:cNvSpPr>
              <p:nvPr/>
            </p:nvSpPr>
            <p:spPr bwMode="auto">
              <a:xfrm>
                <a:off x="9" y="4108"/>
                <a:ext cx="116" cy="213"/>
              </a:xfrm>
              <a:prstGeom prst="rect">
                <a:avLst/>
              </a:prstGeom>
              <a:noFill/>
              <a:ln w="9525">
                <a:noFill/>
                <a:miter lim="800000"/>
                <a:headEnd/>
                <a:tailEnd/>
              </a:ln>
            </p:spPr>
            <p:txBody>
              <a:bodyPr wrap="none">
                <a:spAutoFit/>
              </a:bodyPr>
              <a:lstStyle/>
              <a:p>
                <a:endParaRPr lang="en-US" altLang="zh-CN" sz="1600" b="1" dirty="0">
                  <a:solidFill>
                    <a:schemeClr val="tx2"/>
                  </a:solidFill>
                </a:endParaRPr>
              </a:p>
            </p:txBody>
          </p:sp>
        </p:grpSp>
        <p:pic>
          <p:nvPicPr>
            <p:cNvPr id="7175" name="Picture 14"/>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68313" y="260350"/>
            <a:ext cx="8229600" cy="6381750"/>
          </a:xfrm>
          <a:prstGeom prst="rect">
            <a:avLst/>
          </a:prstGeom>
          <a:noFill/>
          <a:ln w="9525">
            <a:noFill/>
            <a:miter lim="800000"/>
            <a:headEnd/>
            <a:tailEnd/>
          </a:ln>
        </p:spPr>
        <p:txBody>
          <a:bodyPr/>
          <a:lstStyle/>
          <a:p>
            <a:pPr>
              <a:lnSpc>
                <a:spcPct val="110000"/>
              </a:lnSpc>
              <a:spcBef>
                <a:spcPct val="20000"/>
              </a:spcBef>
              <a:spcAft>
                <a:spcPct val="20000"/>
              </a:spcAft>
              <a:buClr>
                <a:schemeClr val="tx2"/>
              </a:buClr>
              <a:buSzPct val="95000"/>
              <a:buFont typeface="Wingdings" pitchFamily="2" charset="2"/>
              <a:buNone/>
              <a:defRPr/>
            </a:pPr>
            <a:r>
              <a:rPr lang="en-US" altLang="zh-CN" sz="2400" b="1" kern="0" dirty="0">
                <a:solidFill>
                  <a:schemeClr val="tx2"/>
                </a:solidFill>
                <a:latin typeface="黑体" pitchFamily="49" charset="-122"/>
                <a:ea typeface="黑体" pitchFamily="49" charset="-122"/>
              </a:rPr>
              <a:t>2.</a:t>
            </a:r>
            <a:r>
              <a:rPr lang="zh-CN" altLang="en-US" sz="2400" b="1" kern="0" dirty="0">
                <a:solidFill>
                  <a:schemeClr val="tx2"/>
                </a:solidFill>
                <a:latin typeface="黑体" pitchFamily="49" charset="-122"/>
                <a:ea typeface="黑体" pitchFamily="49" charset="-122"/>
              </a:rPr>
              <a:t>学位及学历数码照片</a:t>
            </a:r>
          </a:p>
          <a:p>
            <a:pPr indent="536575"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a:latin typeface="+mn-ea"/>
                <a:ea typeface="+mn-ea"/>
              </a:rPr>
              <a:t>未参加采集学历数码照片的同学将不能进行毕业生电子注册，不能发放毕业证书和学位证书。请未参加集中采集数码照片的同学</a:t>
            </a:r>
            <a:r>
              <a:rPr lang="zh-CN" altLang="en-US" sz="1600" b="1" u="sng" kern="0" dirty="0">
                <a:solidFill>
                  <a:srgbClr val="FF3300"/>
                </a:solidFill>
                <a:latin typeface="+mn-ea"/>
                <a:ea typeface="+mn-ea"/>
              </a:rPr>
              <a:t>务必</a:t>
            </a:r>
            <a:r>
              <a:rPr lang="zh-CN" altLang="en-US" sz="1600" b="1" u="sng" kern="0" dirty="0" smtClean="0">
                <a:solidFill>
                  <a:srgbClr val="FF3300"/>
                </a:solidFill>
                <a:latin typeface="+mn-ea"/>
                <a:ea typeface="+mn-ea"/>
              </a:rPr>
              <a:t>于</a:t>
            </a:r>
            <a:r>
              <a:rPr lang="en-US" altLang="zh-CN" sz="1600" b="1" u="sng" kern="0" dirty="0" smtClean="0">
                <a:solidFill>
                  <a:srgbClr val="FF3300"/>
                </a:solidFill>
                <a:latin typeface="+mn-ea"/>
                <a:ea typeface="+mn-ea"/>
              </a:rPr>
              <a:t>8</a:t>
            </a:r>
            <a:r>
              <a:rPr lang="zh-CN" altLang="en-US" sz="1600" b="1" u="sng" kern="0" dirty="0" smtClean="0">
                <a:solidFill>
                  <a:srgbClr val="FF3300"/>
                </a:solidFill>
                <a:latin typeface="+mn-ea"/>
                <a:ea typeface="+mn-ea"/>
              </a:rPr>
              <a:t>月</a:t>
            </a:r>
            <a:r>
              <a:rPr lang="en-US" altLang="zh-CN" sz="1600" b="1" u="sng" kern="0" dirty="0" smtClean="0">
                <a:solidFill>
                  <a:srgbClr val="FF3300"/>
                </a:solidFill>
                <a:latin typeface="+mn-ea"/>
                <a:ea typeface="+mn-ea"/>
              </a:rPr>
              <a:t>20</a:t>
            </a:r>
            <a:r>
              <a:rPr lang="zh-CN" altLang="en-US" sz="1600" b="1" u="sng" kern="0" dirty="0" smtClean="0">
                <a:solidFill>
                  <a:srgbClr val="FF3300"/>
                </a:solidFill>
                <a:latin typeface="+mn-ea"/>
                <a:ea typeface="+mn-ea"/>
              </a:rPr>
              <a:t>日前</a:t>
            </a:r>
            <a:r>
              <a:rPr lang="zh-CN" altLang="en-US" sz="1600" b="1" kern="0" dirty="0">
                <a:latin typeface="+mn-ea"/>
                <a:ea typeface="+mn-ea"/>
              </a:rPr>
              <a:t>，自行前往中国图片社拍照，要求如下</a:t>
            </a:r>
            <a:r>
              <a:rPr lang="zh-CN" altLang="en-US" sz="1600" b="1" kern="0" dirty="0" smtClean="0">
                <a:latin typeface="+mn-ea"/>
                <a:ea typeface="+mn-ea"/>
              </a:rPr>
              <a:t>：</a:t>
            </a:r>
            <a:endParaRPr lang="en-US" altLang="zh-CN" sz="1600" b="1" kern="0" dirty="0">
              <a:latin typeface="+mn-ea"/>
              <a:ea typeface="+mn-ea"/>
            </a:endParaRPr>
          </a:p>
          <a:p>
            <a:pPr eaLnBrk="0" hangingPunct="0">
              <a:lnSpc>
                <a:spcPts val="2600"/>
              </a:lnSpc>
              <a:spcBef>
                <a:spcPts val="0"/>
              </a:spcBef>
              <a:spcAft>
                <a:spcPts val="0"/>
              </a:spcAft>
              <a:buClr>
                <a:srgbClr val="0BD0D9"/>
              </a:buClr>
              <a:buSzPct val="95000"/>
              <a:defRPr/>
            </a:pPr>
            <a:r>
              <a:rPr lang="zh-CN" altLang="en-US" sz="1600" b="1" kern="0" dirty="0">
                <a:latin typeface="+mn-ea"/>
                <a:ea typeface="+mn-ea"/>
              </a:rPr>
              <a:t>（</a:t>
            </a:r>
            <a:r>
              <a:rPr lang="en-US" altLang="zh-CN" sz="1600" b="1" kern="0" dirty="0">
                <a:latin typeface="+mn-ea"/>
                <a:ea typeface="+mn-ea"/>
              </a:rPr>
              <a:t>1</a:t>
            </a:r>
            <a:r>
              <a:rPr lang="zh-CN" altLang="en-US" sz="1600" b="1" kern="0" dirty="0">
                <a:latin typeface="+mn-ea"/>
                <a:ea typeface="+mn-ea"/>
              </a:rPr>
              <a:t>）着装要求：</a:t>
            </a:r>
            <a:r>
              <a:rPr lang="zh-CN" altLang="zh-CN" sz="1600" b="1" kern="0" dirty="0">
                <a:latin typeface="+mn-ea"/>
                <a:ea typeface="+mn-ea"/>
              </a:rPr>
              <a:t>着正装，不得着白色或浅蓝色系服装。</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2</a:t>
            </a:r>
            <a:r>
              <a:rPr lang="zh-CN" altLang="en-US" sz="1600" b="1" kern="0" dirty="0" smtClean="0">
                <a:latin typeface="+mn-ea"/>
                <a:ea typeface="+mn-ea"/>
              </a:rPr>
              <a:t>）</a:t>
            </a:r>
            <a:r>
              <a:rPr lang="zh-CN" altLang="en-US" sz="1600" b="1" kern="0" dirty="0">
                <a:latin typeface="+mn-ea"/>
                <a:ea typeface="+mn-ea"/>
              </a:rPr>
              <a:t>照相时请出示身份证、学生证</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3</a:t>
            </a:r>
            <a:r>
              <a:rPr lang="zh-CN" altLang="en-US" sz="1600" b="1" kern="0" dirty="0" smtClean="0">
                <a:latin typeface="+mn-ea"/>
                <a:ea typeface="+mn-ea"/>
              </a:rPr>
              <a:t>）</a:t>
            </a:r>
            <a:r>
              <a:rPr lang="zh-CN" altLang="en-US" sz="1600" b="1" kern="0" dirty="0">
                <a:latin typeface="+mn-ea"/>
                <a:ea typeface="+mn-ea"/>
              </a:rPr>
              <a:t>图像采集卡填写内容：</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学校代码：</a:t>
            </a:r>
            <a:r>
              <a:rPr lang="en-US" altLang="zh-CN" sz="1600" b="1" kern="0" dirty="0">
                <a:solidFill>
                  <a:srgbClr val="000066"/>
                </a:solidFill>
                <a:latin typeface="+mn-ea"/>
                <a:ea typeface="+mn-ea"/>
              </a:rPr>
              <a:t>14430</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学校名称：中国科学院大学</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院系代码：</a:t>
            </a:r>
            <a:r>
              <a:rPr lang="en-US" altLang="zh-CN" sz="1600" b="1" kern="0" dirty="0">
                <a:solidFill>
                  <a:srgbClr val="000066"/>
                </a:solidFill>
                <a:latin typeface="+mn-ea"/>
                <a:ea typeface="+mn-ea"/>
              </a:rPr>
              <a:t>0075</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院系名称：中国科学院地质与地球物理研究所</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4</a:t>
            </a:r>
            <a:r>
              <a:rPr lang="zh-CN" altLang="en-US" sz="1600" b="1" kern="0" dirty="0" smtClean="0">
                <a:latin typeface="+mn-ea"/>
                <a:ea typeface="+mn-ea"/>
              </a:rPr>
              <a:t>）</a:t>
            </a:r>
            <a:r>
              <a:rPr lang="zh-CN" altLang="en-US" sz="1600" b="1" kern="0" dirty="0">
                <a:latin typeface="+mn-ea"/>
                <a:ea typeface="+mn-ea"/>
              </a:rPr>
              <a:t>个人数码照片电子版光盘及纸质版照片，需由学生本人自行领取，领取后交到所教育处</a:t>
            </a:r>
            <a:r>
              <a:rPr lang="en-US" altLang="zh-CN" sz="1600" b="1" kern="0" dirty="0">
                <a:latin typeface="+mn-ea"/>
                <a:ea typeface="+mn-ea"/>
              </a:rPr>
              <a:t>231</a:t>
            </a:r>
            <a:r>
              <a:rPr lang="zh-CN" altLang="en-US" sz="1600" b="1" kern="0" dirty="0">
                <a:latin typeface="+mn-ea"/>
                <a:ea typeface="+mn-ea"/>
              </a:rPr>
              <a:t>办公室。</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5</a:t>
            </a:r>
            <a:r>
              <a:rPr lang="zh-CN" altLang="en-US" sz="1600" b="1" kern="0" dirty="0" smtClean="0">
                <a:latin typeface="+mn-ea"/>
                <a:ea typeface="+mn-ea"/>
              </a:rPr>
              <a:t>）</a:t>
            </a:r>
            <a:r>
              <a:rPr lang="zh-CN" altLang="en-US" sz="1600" b="1" kern="0" dirty="0">
                <a:latin typeface="+mn-ea"/>
                <a:ea typeface="+mn-ea"/>
              </a:rPr>
              <a:t>拍摄单位：新华社中国图片社。</a:t>
            </a:r>
          </a:p>
          <a:p>
            <a:pPr marL="863600" lvl="2" eaLnBrk="0" hangingPunct="0">
              <a:lnSpc>
                <a:spcPts val="2600"/>
              </a:lnSpc>
              <a:spcBef>
                <a:spcPts val="0"/>
              </a:spcBef>
              <a:spcAft>
                <a:spcPts val="0"/>
              </a:spcAft>
              <a:buClr>
                <a:schemeClr val="accent2"/>
              </a:buClr>
              <a:buSzPct val="70000"/>
              <a:defRPr/>
            </a:pPr>
            <a:r>
              <a:rPr lang="zh-CN" altLang="en-US" sz="1600" b="1" kern="0" dirty="0">
                <a:solidFill>
                  <a:srgbClr val="000066"/>
                </a:solidFill>
                <a:latin typeface="+mn-ea"/>
                <a:ea typeface="+mn-ea"/>
              </a:rPr>
              <a:t>地址：</a:t>
            </a:r>
            <a:r>
              <a:rPr lang="zh-CN" altLang="zh-CN" sz="1600" b="1" kern="0" dirty="0">
                <a:solidFill>
                  <a:srgbClr val="000066"/>
                </a:solidFill>
                <a:latin typeface="+mn-ea"/>
                <a:ea typeface="+mn-ea"/>
              </a:rPr>
              <a:t>北京市西城区宣武门外大街甲</a:t>
            </a:r>
            <a:r>
              <a:rPr lang="en-US" altLang="zh-CN" sz="1600" b="1" kern="0" dirty="0">
                <a:solidFill>
                  <a:srgbClr val="000066"/>
                </a:solidFill>
                <a:latin typeface="+mn-ea"/>
                <a:ea typeface="+mn-ea"/>
              </a:rPr>
              <a:t>1</a:t>
            </a:r>
            <a:r>
              <a:rPr lang="zh-CN" altLang="zh-CN" sz="1600" b="1" kern="0" dirty="0">
                <a:solidFill>
                  <a:srgbClr val="000066"/>
                </a:solidFill>
                <a:latin typeface="+mn-ea"/>
                <a:ea typeface="+mn-ea"/>
              </a:rPr>
              <a:t>号环球财讯中心</a:t>
            </a:r>
            <a:r>
              <a:rPr lang="en-US" altLang="zh-CN" sz="1600" b="1" kern="0" dirty="0">
                <a:solidFill>
                  <a:srgbClr val="000066"/>
                </a:solidFill>
                <a:latin typeface="+mn-ea"/>
                <a:ea typeface="+mn-ea"/>
              </a:rPr>
              <a:t>A</a:t>
            </a:r>
            <a:r>
              <a:rPr lang="zh-CN" altLang="zh-CN" sz="1600" b="1" kern="0" dirty="0">
                <a:solidFill>
                  <a:srgbClr val="000066"/>
                </a:solidFill>
                <a:latin typeface="+mn-ea"/>
                <a:ea typeface="+mn-ea"/>
              </a:rPr>
              <a:t>座</a:t>
            </a:r>
            <a:r>
              <a:rPr lang="en-US" altLang="zh-CN" sz="1600" b="1" kern="0" dirty="0">
                <a:solidFill>
                  <a:srgbClr val="000066"/>
                </a:solidFill>
                <a:latin typeface="+mn-ea"/>
                <a:ea typeface="+mn-ea"/>
              </a:rPr>
              <a:t>4</a:t>
            </a:r>
            <a:r>
              <a:rPr lang="zh-CN" altLang="zh-CN" sz="1600" b="1" kern="0" dirty="0">
                <a:solidFill>
                  <a:srgbClr val="000066"/>
                </a:solidFill>
                <a:latin typeface="+mn-ea"/>
                <a:ea typeface="+mn-ea"/>
              </a:rPr>
              <a:t>层中国图片社（宣武门十字路口西南角），地铁</a:t>
            </a:r>
            <a:r>
              <a:rPr lang="en-US" altLang="zh-CN" sz="1600" b="1" kern="0" dirty="0">
                <a:solidFill>
                  <a:srgbClr val="000066"/>
                </a:solidFill>
                <a:latin typeface="+mn-ea"/>
                <a:ea typeface="+mn-ea"/>
              </a:rPr>
              <a:t>2</a:t>
            </a:r>
            <a:r>
              <a:rPr lang="zh-CN" altLang="zh-CN" sz="1600" b="1" kern="0" dirty="0">
                <a:solidFill>
                  <a:srgbClr val="000066"/>
                </a:solidFill>
                <a:latin typeface="+mn-ea"/>
                <a:ea typeface="+mn-ea"/>
              </a:rPr>
              <a:t>号、</a:t>
            </a:r>
            <a:r>
              <a:rPr lang="en-US" altLang="zh-CN" sz="1600" b="1" kern="0" dirty="0">
                <a:solidFill>
                  <a:srgbClr val="000066"/>
                </a:solidFill>
                <a:latin typeface="+mn-ea"/>
                <a:ea typeface="+mn-ea"/>
              </a:rPr>
              <a:t>4</a:t>
            </a:r>
            <a:r>
              <a:rPr lang="zh-CN" altLang="zh-CN" sz="1600" b="1" kern="0" dirty="0">
                <a:solidFill>
                  <a:srgbClr val="000066"/>
                </a:solidFill>
                <a:latin typeface="+mn-ea"/>
                <a:ea typeface="+mn-ea"/>
              </a:rPr>
              <a:t>号线及公交车宣武门站下车。</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defRPr/>
            </a:pPr>
            <a:r>
              <a:rPr lang="zh-CN" altLang="zh-CN" sz="1600" b="1" kern="0" dirty="0">
                <a:solidFill>
                  <a:srgbClr val="000066"/>
                </a:solidFill>
                <a:latin typeface="+mn-ea"/>
                <a:ea typeface="+mn-ea"/>
              </a:rPr>
              <a:t>咨询电话：</a:t>
            </a:r>
            <a:r>
              <a:rPr lang="en-US" altLang="zh-CN" sz="1600" b="1" kern="0" dirty="0">
                <a:solidFill>
                  <a:srgbClr val="000066"/>
                </a:solidFill>
                <a:latin typeface="+mn-ea"/>
                <a:ea typeface="+mn-ea"/>
              </a:rPr>
              <a:t>010-63076145</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smtClean="0">
                <a:solidFill>
                  <a:srgbClr val="000066"/>
                </a:solidFill>
                <a:latin typeface="+mn-ea"/>
                <a:ea typeface="+mn-ea"/>
              </a:rPr>
              <a:t>每周一到周五</a:t>
            </a:r>
            <a:r>
              <a:rPr lang="en-US" altLang="zh-CN" sz="1600" b="1" kern="0" dirty="0" smtClean="0">
                <a:solidFill>
                  <a:srgbClr val="000066"/>
                </a:solidFill>
                <a:latin typeface="+mn-ea"/>
                <a:ea typeface="+mn-ea"/>
              </a:rPr>
              <a:t>9</a:t>
            </a:r>
            <a:r>
              <a:rPr lang="zh-CN" altLang="en-US" sz="1600" b="1" kern="0" dirty="0" smtClean="0">
                <a:solidFill>
                  <a:srgbClr val="000066"/>
                </a:solidFill>
                <a:latin typeface="+mn-ea"/>
                <a:ea typeface="+mn-ea"/>
              </a:rPr>
              <a:t>：</a:t>
            </a:r>
            <a:r>
              <a:rPr lang="en-US" altLang="zh-CN" sz="1600" b="1" kern="0" dirty="0" smtClean="0">
                <a:solidFill>
                  <a:srgbClr val="000066"/>
                </a:solidFill>
                <a:latin typeface="+mn-ea"/>
                <a:ea typeface="+mn-ea"/>
              </a:rPr>
              <a:t>00—16</a:t>
            </a:r>
            <a:r>
              <a:rPr lang="zh-CN" altLang="en-US" sz="1600" b="1" kern="0" dirty="0" smtClean="0">
                <a:solidFill>
                  <a:srgbClr val="000066"/>
                </a:solidFill>
                <a:latin typeface="+mn-ea"/>
                <a:ea typeface="+mn-ea"/>
              </a:rPr>
              <a:t>：</a:t>
            </a:r>
            <a:r>
              <a:rPr lang="en-US" altLang="zh-CN" sz="1600" b="1" kern="0" dirty="0" smtClean="0">
                <a:solidFill>
                  <a:srgbClr val="000066"/>
                </a:solidFill>
                <a:latin typeface="+mn-ea"/>
                <a:ea typeface="+mn-ea"/>
              </a:rPr>
              <a:t>00</a:t>
            </a:r>
            <a:r>
              <a:rPr lang="zh-CN" altLang="en-US" sz="1600" b="1" kern="0" dirty="0" smtClean="0">
                <a:solidFill>
                  <a:srgbClr val="000066"/>
                </a:solidFill>
                <a:latin typeface="+mn-ea"/>
                <a:ea typeface="+mn-ea"/>
              </a:rPr>
              <a:t>（节假日除外）。</a:t>
            </a:r>
            <a:endParaRPr lang="zh-CN" altLang="en-US" sz="1600" b="1" kern="0" dirty="0">
              <a:solidFill>
                <a:srgbClr val="000066"/>
              </a:solidFill>
              <a:latin typeface="+mn-ea"/>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084379"/>
          </a:xfrm>
          <a:prstGeom prst="rect">
            <a:avLst/>
          </a:prstGeom>
        </p:spPr>
      </p:pic>
      <p:sp>
        <p:nvSpPr>
          <p:cNvPr id="4" name="矩形 3"/>
          <p:cNvSpPr/>
          <p:nvPr/>
        </p:nvSpPr>
        <p:spPr>
          <a:xfrm>
            <a:off x="2425" y="359458"/>
            <a:ext cx="4572000" cy="369332"/>
          </a:xfrm>
          <a:prstGeom prst="rect">
            <a:avLst/>
          </a:prstGeom>
          <a:solidFill>
            <a:schemeClr val="bg1"/>
          </a:solidFill>
          <a:ln w="34925">
            <a:solidFill>
              <a:srgbClr val="FF0000"/>
            </a:solidFill>
          </a:ln>
        </p:spPr>
        <p:txBody>
          <a:bodyPr>
            <a:spAutoFit/>
          </a:bodyPr>
          <a:lstStyle/>
          <a:p>
            <a:r>
              <a:rPr lang="zh-CN" altLang="en-US" dirty="0" smtClean="0"/>
              <a:t>网址：</a:t>
            </a:r>
            <a:r>
              <a:rPr lang="en-US" altLang="zh-CN" dirty="0" smtClean="0"/>
              <a:t>http</a:t>
            </a:r>
            <a:r>
              <a:rPr lang="en-US" altLang="zh-CN" dirty="0"/>
              <a:t>://www.xinhuacu.com/#/home</a:t>
            </a:r>
            <a:endParaRPr lang="zh-CN" altLang="en-US" dirty="0"/>
          </a:p>
        </p:txBody>
      </p:sp>
    </p:spTree>
    <p:extLst>
      <p:ext uri="{BB962C8B-B14F-4D97-AF65-F5344CB8AC3E}">
        <p14:creationId xmlns:p14="http://schemas.microsoft.com/office/powerpoint/2010/main" val="2452196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251520" y="260648"/>
            <a:ext cx="8424863" cy="6241709"/>
          </a:xfrm>
          <a:prstGeom prst="rect">
            <a:avLst/>
          </a:prstGeom>
          <a:noFill/>
          <a:ln w="9525">
            <a:noFill/>
            <a:miter lim="800000"/>
            <a:headEnd/>
            <a:tailEnd/>
          </a:ln>
          <a:effectLst/>
        </p:spPr>
        <p:txBody>
          <a:bodyPr>
            <a:spAutoFit/>
          </a:bodyPr>
          <a:lstStyle/>
          <a:p>
            <a:pPr>
              <a:lnSpc>
                <a:spcPct val="120000"/>
              </a:lnSpc>
              <a:spcBef>
                <a:spcPct val="25000"/>
              </a:spcBef>
              <a:spcAft>
                <a:spcPct val="25000"/>
              </a:spcAft>
              <a:buFont typeface="Wingdings" pitchFamily="2"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2400" b="1" dirty="0">
                <a:solidFill>
                  <a:srgbClr val="FF0000"/>
                </a:solidFill>
                <a:latin typeface="微软雅黑" panose="020B0503020204020204" pitchFamily="34" charset="-122"/>
                <a:ea typeface="微软雅黑" panose="020B0503020204020204" pitchFamily="34" charset="-122"/>
              </a:rPr>
              <a:t>学位授予时间及毕业、学位证书发放规定</a:t>
            </a:r>
          </a:p>
          <a:p>
            <a:pPr>
              <a:lnSpc>
                <a:spcPct val="120000"/>
              </a:lnSpc>
              <a:spcBef>
                <a:spcPct val="25000"/>
              </a:spcBef>
              <a:spcAft>
                <a:spcPct val="25000"/>
              </a:spcAft>
              <a:defRPr/>
            </a:pPr>
            <a:r>
              <a:rPr lang="zh-CN" altLang="en-US" sz="2200" b="1" dirty="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1</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）学位授予</a:t>
            </a: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时间</a:t>
            </a:r>
            <a:r>
              <a:rPr lang="zh-CN" altLang="en-US" sz="2200" b="1" dirty="0" smtClean="0">
                <a:latin typeface="宋体" panose="02010600030101010101" pitchFamily="2" charset="-122"/>
              </a:rPr>
              <a:t>：九月初</a:t>
            </a:r>
            <a:endParaRPr lang="zh-CN" altLang="en-US" sz="2200" b="1" dirty="0">
              <a:latin typeface="宋体" panose="02010600030101010101" pitchFamily="2" charset="-122"/>
            </a:endParaRPr>
          </a:p>
          <a:p>
            <a:pPr>
              <a:lnSpc>
                <a:spcPct val="120000"/>
              </a:lnSpc>
              <a:spcBef>
                <a:spcPct val="25000"/>
              </a:spcBef>
              <a:spcAft>
                <a:spcPct val="25000"/>
              </a:spcAft>
              <a:defRPr/>
            </a:pP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2</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）学位证书发放规定</a:t>
            </a:r>
          </a:p>
          <a:p>
            <a:pPr marL="800100" lvl="1" indent="3175">
              <a:lnSpc>
                <a:spcPct val="120000"/>
              </a:lnSpc>
              <a:spcBef>
                <a:spcPct val="25000"/>
              </a:spcBef>
              <a:spcAft>
                <a:spcPct val="25000"/>
              </a:spcAft>
              <a:defRPr/>
            </a:pPr>
            <a:r>
              <a:rPr lang="zh-CN" altLang="en-US" sz="2200" b="1" dirty="0">
                <a:solidFill>
                  <a:srgbClr val="FF0000"/>
                </a:solidFill>
                <a:latin typeface="宋体" panose="02010600030101010101" pitchFamily="2" charset="-122"/>
              </a:rPr>
              <a:t>以发表学术文章录用通知书作为科技成果产出的学位申请人</a:t>
            </a:r>
            <a:r>
              <a:rPr lang="zh-CN" altLang="en-US" sz="2200" b="1" dirty="0">
                <a:latin typeface="宋体" panose="02010600030101010101" pitchFamily="2" charset="-122"/>
              </a:rPr>
              <a:t>，其学位证书暂由研究所保管，待该论文正式发表后再发至本人；以录用通知书日期算起，如二年后该文章仍未发表，将提交所学位委员会讨论其学位资格，并决定是否提请国科大学位委员会撤销其相关学位。</a:t>
            </a:r>
            <a:r>
              <a:rPr lang="en-US" altLang="zh-CN" sz="2200" b="1" dirty="0">
                <a:latin typeface="宋体" panose="02010600030101010101" pitchFamily="2" charset="-122"/>
              </a:rPr>
              <a:t> </a:t>
            </a:r>
            <a:r>
              <a:rPr lang="en-US" altLang="zh-CN" sz="2200" b="1" dirty="0" smtClean="0">
                <a:latin typeface="宋体" panose="02010600030101010101" pitchFamily="2" charset="-122"/>
              </a:rPr>
              <a:t> </a:t>
            </a:r>
          </a:p>
          <a:p>
            <a:pPr marL="0" lvl="1">
              <a:lnSpc>
                <a:spcPct val="120000"/>
              </a:lnSpc>
              <a:spcBef>
                <a:spcPct val="25000"/>
              </a:spcBef>
              <a:spcAft>
                <a:spcPct val="25000"/>
              </a:spcAft>
              <a:defRPr/>
            </a:pPr>
            <a:r>
              <a:rPr lang="en-US" altLang="zh-CN" sz="2400" b="1" dirty="0">
                <a:solidFill>
                  <a:srgbClr val="FF0000"/>
                </a:solidFill>
                <a:latin typeface="微软雅黑" panose="020B0503020204020204" pitchFamily="34" charset="-122"/>
                <a:ea typeface="微软雅黑" panose="020B0503020204020204" pitchFamily="34" charset="-122"/>
              </a:rPr>
              <a:t>4. </a:t>
            </a:r>
            <a:r>
              <a:rPr lang="zh-CN" altLang="en-US" sz="2400" b="1" dirty="0" smtClean="0">
                <a:solidFill>
                  <a:srgbClr val="FF0000"/>
                </a:solidFill>
                <a:latin typeface="微软雅黑" panose="020B0503020204020204" pitchFamily="34" charset="-122"/>
                <a:ea typeface="微软雅黑" panose="020B0503020204020204" pitchFamily="34" charset="-122"/>
              </a:rPr>
              <a:t>研究所、国科大毕业典礼学位</a:t>
            </a:r>
            <a:r>
              <a:rPr lang="zh-CN" altLang="en-US" sz="2400" b="1" dirty="0">
                <a:solidFill>
                  <a:srgbClr val="FF0000"/>
                </a:solidFill>
                <a:latin typeface="微软雅黑" panose="020B0503020204020204" pitchFamily="34" charset="-122"/>
                <a:ea typeface="微软雅黑" panose="020B0503020204020204" pitchFamily="34" charset="-122"/>
              </a:rPr>
              <a:t>授予</a:t>
            </a:r>
            <a:r>
              <a:rPr lang="zh-CN" altLang="en-US" sz="2400" b="1" dirty="0" smtClean="0">
                <a:solidFill>
                  <a:srgbClr val="FF0000"/>
                </a:solidFill>
                <a:latin typeface="微软雅黑" panose="020B0503020204020204" pitchFamily="34" charset="-122"/>
                <a:ea typeface="微软雅黑" panose="020B0503020204020204" pitchFamily="34" charset="-122"/>
              </a:rPr>
              <a:t>仪式：待定，另行通知</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marL="0" lvl="1" indent="0">
              <a:lnSpc>
                <a:spcPct val="120000"/>
              </a:lnSpc>
              <a:spcBef>
                <a:spcPct val="25000"/>
              </a:spcBef>
              <a:spcAft>
                <a:spcPct val="25000"/>
              </a:spcAft>
              <a:buFont typeface="Wingdings 2" pitchFamily="18"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5. </a:t>
            </a:r>
            <a:r>
              <a:rPr lang="zh-CN" altLang="en-US" sz="2400" b="1" dirty="0">
                <a:solidFill>
                  <a:srgbClr val="FF0000"/>
                </a:solidFill>
                <a:latin typeface="微软雅黑" panose="020B0503020204020204" pitchFamily="34" charset="-122"/>
                <a:ea typeface="微软雅黑" panose="020B0503020204020204" pitchFamily="34" charset="-122"/>
              </a:rPr>
              <a:t>所教育处联系方式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450850" indent="0">
              <a:lnSpc>
                <a:spcPct val="120000"/>
              </a:lnSpc>
              <a:spcBef>
                <a:spcPts val="600"/>
              </a:spcBef>
              <a:spcAft>
                <a:spcPts val="600"/>
              </a:spcAft>
              <a:buFont typeface="Wingdings 2" pitchFamily="18" charset="2"/>
              <a:buNone/>
            </a:pPr>
            <a:r>
              <a:rPr lang="zh-CN" altLang="en-US" sz="2000" b="1" dirty="0"/>
              <a:t>电话：</a:t>
            </a:r>
            <a:r>
              <a:rPr lang="en-US" altLang="zh-CN" sz="2000" b="1" dirty="0"/>
              <a:t>010-82998058 / 8733 / 8221</a:t>
            </a:r>
          </a:p>
          <a:p>
            <a:pPr marL="450850" indent="0">
              <a:lnSpc>
                <a:spcPct val="120000"/>
              </a:lnSpc>
              <a:spcBef>
                <a:spcPts val="600"/>
              </a:spcBef>
              <a:spcAft>
                <a:spcPts val="600"/>
              </a:spcAft>
              <a:buFont typeface="Wingdings 2" pitchFamily="18" charset="2"/>
              <a:buNone/>
            </a:pPr>
            <a:r>
              <a:rPr lang="en-US" altLang="zh-CN" sz="2000" b="1" dirty="0"/>
              <a:t>Email</a:t>
            </a:r>
            <a:r>
              <a:rPr lang="zh-CN" altLang="en-US" sz="2000" b="1" dirty="0" smtClean="0"/>
              <a:t>：</a:t>
            </a:r>
            <a:r>
              <a:rPr lang="en-US" altLang="zh-CN" sz="2000" b="1" dirty="0" smtClean="0"/>
              <a:t>zhzhang@mail.iggcas.ac.cn</a:t>
            </a:r>
            <a:r>
              <a:rPr lang="en-US" altLang="zh-CN" sz="2200" b="1" dirty="0" smtClean="0">
                <a:latin typeface="宋体" panose="02010600030101010101" pitchFamily="2" charset="-122"/>
              </a:rPr>
              <a:t>  </a:t>
            </a:r>
            <a:endParaRPr lang="zh-CN" altLang="en-US" sz="2200" b="1" dirty="0">
              <a:latin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4"/>
          <p:cNvSpPr>
            <a:spLocks noGrp="1"/>
          </p:cNvSpPr>
          <p:nvPr>
            <p:ph type="title" idx="4294967295"/>
          </p:nvPr>
        </p:nvSpPr>
        <p:spPr>
          <a:xfrm>
            <a:off x="395288" y="1773238"/>
            <a:ext cx="8229600" cy="2438400"/>
          </a:xfrm>
        </p:spPr>
        <p:txBody>
          <a:bodyPr anchor="ctr"/>
          <a:lstStyle/>
          <a:p>
            <a:pPr algn="ctr" eaLnBrk="1" hangingPunct="1">
              <a:defRPr/>
            </a:pPr>
            <a:r>
              <a:rPr lang="zh-CN" altLang="en-US" sz="4000" b="1" dirty="0">
                <a:solidFill>
                  <a:srgbClr val="FF0000"/>
                </a:solidFill>
                <a:effectLst>
                  <a:outerShdw blurRad="38100" dist="38100" dir="2700000" algn="tl">
                    <a:srgbClr val="C0C0C0"/>
                  </a:outerShdw>
                </a:effectLst>
              </a:rPr>
              <a:t>预祝同学们顺利通过学位论文</a:t>
            </a:r>
            <a:br>
              <a:rPr lang="zh-CN" altLang="en-US" sz="4000" b="1" dirty="0">
                <a:solidFill>
                  <a:srgbClr val="FF0000"/>
                </a:solidFill>
                <a:effectLst>
                  <a:outerShdw blurRad="38100" dist="38100" dir="2700000" algn="tl">
                    <a:srgbClr val="C0C0C0"/>
                  </a:outerShdw>
                </a:effectLst>
              </a:rPr>
            </a:br>
            <a:r>
              <a:rPr lang="zh-CN" altLang="en-US" sz="4000" b="1" dirty="0">
                <a:solidFill>
                  <a:srgbClr val="FF0000"/>
                </a:solidFill>
                <a:effectLst>
                  <a:outerShdw blurRad="38100" dist="38100" dir="2700000" algn="tl">
                    <a:srgbClr val="C0C0C0"/>
                  </a:outerShdw>
                </a:effectLst>
              </a:rPr>
              <a:t>答辩，圆满毕业！</a:t>
            </a:r>
          </a:p>
        </p:txBody>
      </p:sp>
      <p:sp>
        <p:nvSpPr>
          <p:cNvPr id="18435" name="内容占位符 5"/>
          <p:cNvSpPr>
            <a:spLocks noGrp="1"/>
          </p:cNvSpPr>
          <p:nvPr>
            <p:ph idx="4294967295"/>
          </p:nvPr>
        </p:nvSpPr>
        <p:spPr>
          <a:xfrm>
            <a:off x="250825" y="4941888"/>
            <a:ext cx="8229600" cy="1109662"/>
          </a:xfrm>
        </p:spPr>
        <p:txBody>
          <a:bodyPr/>
          <a:lstStyle/>
          <a:p>
            <a:pPr algn="r" eaLnBrk="1" hangingPunct="1">
              <a:buFont typeface="Wingdings 2" pitchFamily="18" charset="2"/>
              <a:buNone/>
              <a:defRPr/>
            </a:pPr>
            <a:r>
              <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地质与地球物理所教育处</a:t>
            </a:r>
          </a:p>
          <a:p>
            <a:pPr algn="r" eaLnBrk="1" hangingPunct="1">
              <a:buFont typeface="Wingdings 2" pitchFamily="18" charset="2"/>
              <a:buNone/>
              <a:defRPr/>
            </a:pP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2022</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3</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grpSp>
        <p:nvGrpSpPr>
          <p:cNvPr id="32772" name="Group 8"/>
          <p:cNvGrpSpPr>
            <a:grpSpLocks/>
          </p:cNvGrpSpPr>
          <p:nvPr/>
        </p:nvGrpSpPr>
        <p:grpSpPr bwMode="auto">
          <a:xfrm>
            <a:off x="201613" y="6453188"/>
            <a:ext cx="8942387" cy="411162"/>
            <a:chOff x="127" y="4065"/>
            <a:chExt cx="5633" cy="259"/>
          </a:xfrm>
        </p:grpSpPr>
        <p:sp>
          <p:nvSpPr>
            <p:cNvPr id="32774"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32775" name="Text Box 10"/>
            <p:cNvSpPr txBox="1">
              <a:spLocks noChangeArrowheads="1"/>
            </p:cNvSpPr>
            <p:nvPr/>
          </p:nvSpPr>
          <p:spPr bwMode="auto">
            <a:xfrm>
              <a:off x="2200" y="4093"/>
              <a:ext cx="167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     </a:t>
              </a:r>
              <a:endParaRPr lang="en-US" altLang="zh-CN" b="1">
                <a:solidFill>
                  <a:schemeClr val="tx2"/>
                </a:solidFill>
              </a:endParaRPr>
            </a:p>
          </p:txBody>
        </p:sp>
      </p:grpSp>
      <p:pic>
        <p:nvPicPr>
          <p:cNvPr id="32773" name="Picture 12"/>
          <p:cNvPicPr>
            <a:picLocks noChangeAspect="1" noChangeArrowheads="1"/>
          </p:cNvPicPr>
          <p:nvPr/>
        </p:nvPicPr>
        <p:blipFill>
          <a:blip r:embed="rId3" cstate="print"/>
          <a:srcRect/>
          <a:stretch>
            <a:fillRect/>
          </a:stretch>
        </p:blipFill>
        <p:spPr bwMode="auto">
          <a:xfrm>
            <a:off x="8266113" y="0"/>
            <a:ext cx="877887" cy="908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p:txBody>
          <a:bodyPr anchor="ctr"/>
          <a:lstStyle/>
          <a:p>
            <a:pPr eaLnBrk="1" hangingPunct="1">
              <a:defRPr/>
            </a:pPr>
            <a:r>
              <a:rPr lang="zh-CN" altLang="en-US" sz="4000" b="1" dirty="0">
                <a:solidFill>
                  <a:srgbClr val="000066"/>
                </a:solidFill>
                <a:effectLst>
                  <a:outerShdw blurRad="38100" dist="38100" dir="2700000" algn="tl">
                    <a:srgbClr val="C0C0C0"/>
                  </a:outerShdw>
                </a:effectLst>
              </a:rPr>
              <a:t>二、申请范围</a:t>
            </a:r>
          </a:p>
        </p:txBody>
      </p:sp>
      <p:sp>
        <p:nvSpPr>
          <p:cNvPr id="4" name="TextBox 3"/>
          <p:cNvSpPr txBox="1"/>
          <p:nvPr/>
        </p:nvSpPr>
        <p:spPr>
          <a:xfrm>
            <a:off x="1284287" y="5547029"/>
            <a:ext cx="724815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CN" altLang="en-US" sz="2400" b="1" dirty="0">
                <a:solidFill>
                  <a:srgbClr val="000000"/>
                </a:solidFill>
                <a:effectLst>
                  <a:outerShdw blurRad="38100" dist="38100" dir="2700000" algn="tl">
                    <a:srgbClr val="C0C0C0"/>
                  </a:outerShdw>
                </a:effectLst>
                <a:latin typeface="隶书" pitchFamily="49" charset="-122"/>
                <a:ea typeface="隶书" pitchFamily="49" charset="-122"/>
              </a:rPr>
              <a:t>本</a:t>
            </a:r>
            <a:r>
              <a:rPr lang="en-US" altLang="zh-CN" sz="2400" b="1" dirty="0">
                <a:solidFill>
                  <a:srgbClr val="000000"/>
                </a:solidFill>
                <a:effectLst>
                  <a:outerShdw blurRad="38100" dist="38100" dir="2700000" algn="tl">
                    <a:srgbClr val="C0C0C0"/>
                  </a:outerShdw>
                </a:effectLst>
                <a:latin typeface="隶书" pitchFamily="49" charset="-122"/>
                <a:ea typeface="隶书" pitchFamily="49" charset="-122"/>
              </a:rPr>
              <a:t>PPT</a:t>
            </a:r>
            <a:r>
              <a:rPr lang="zh-CN" altLang="en-US" sz="2400" b="1" dirty="0">
                <a:solidFill>
                  <a:srgbClr val="000000"/>
                </a:solidFill>
                <a:effectLst>
                  <a:outerShdw blurRad="38100" dist="38100" dir="2700000" algn="tl">
                    <a:srgbClr val="C0C0C0"/>
                  </a:outerShdw>
                </a:effectLst>
                <a:latin typeface="隶书" pitchFamily="49" charset="-122"/>
                <a:ea typeface="隶书" pitchFamily="49" charset="-122"/>
              </a:rPr>
              <a:t>附可申请毕业及学位论文答辩的研究生名单</a:t>
            </a:r>
          </a:p>
        </p:txBody>
      </p:sp>
      <p:grpSp>
        <p:nvGrpSpPr>
          <p:cNvPr id="8197" name="Group 8"/>
          <p:cNvGrpSpPr>
            <a:grpSpLocks/>
          </p:cNvGrpSpPr>
          <p:nvPr/>
        </p:nvGrpSpPr>
        <p:grpSpPr bwMode="auto">
          <a:xfrm>
            <a:off x="201613" y="0"/>
            <a:ext cx="8942387" cy="6813552"/>
            <a:chOff x="127" y="0"/>
            <a:chExt cx="5633" cy="4292"/>
          </a:xfrm>
        </p:grpSpPr>
        <p:grpSp>
          <p:nvGrpSpPr>
            <p:cNvPr id="8198" name="Group 9"/>
            <p:cNvGrpSpPr>
              <a:grpSpLocks/>
            </p:cNvGrpSpPr>
            <p:nvPr/>
          </p:nvGrpSpPr>
          <p:grpSpPr bwMode="auto">
            <a:xfrm>
              <a:off x="127" y="4061"/>
              <a:ext cx="5633" cy="231"/>
              <a:chOff x="127" y="4061"/>
              <a:chExt cx="5633" cy="231"/>
            </a:xfrm>
          </p:grpSpPr>
          <p:sp>
            <p:nvSpPr>
              <p:cNvPr id="8200" name="Line 10"/>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8201" name="Text Box 11"/>
              <p:cNvSpPr txBox="1">
                <a:spLocks noChangeArrowheads="1"/>
              </p:cNvSpPr>
              <p:nvPr/>
            </p:nvSpPr>
            <p:spPr bwMode="auto">
              <a:xfrm>
                <a:off x="2200" y="4061"/>
                <a:ext cx="342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grpSp>
        <p:pic>
          <p:nvPicPr>
            <p:cNvPr id="8199" name="Picture 13"/>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
        <p:nvSpPr>
          <p:cNvPr id="10" name="内容占位符 2"/>
          <p:cNvSpPr txBox="1">
            <a:spLocks/>
          </p:cNvSpPr>
          <p:nvPr/>
        </p:nvSpPr>
        <p:spPr bwMode="auto">
          <a:xfrm>
            <a:off x="842332" y="1816405"/>
            <a:ext cx="7715114" cy="3335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a:lstStyle>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2019</a:t>
            </a:r>
            <a:r>
              <a:rPr lang="zh-CN" altLang="zh-CN" sz="2400" dirty="0" smtClean="0">
                <a:latin typeface="微软雅黑" panose="020B0503020204020204" pitchFamily="34" charset="-122"/>
                <a:ea typeface="微软雅黑" panose="020B0503020204020204" pitchFamily="34" charset="-122"/>
              </a:rPr>
              <a:t>级</a:t>
            </a:r>
            <a:r>
              <a:rPr lang="zh-CN" altLang="en-US" sz="2400" dirty="0" smtClean="0">
                <a:latin typeface="微软雅黑" panose="020B0503020204020204" pitchFamily="34" charset="-122"/>
                <a:ea typeface="微软雅黑" panose="020B0503020204020204" pitchFamily="34" charset="-122"/>
              </a:rPr>
              <a:t>普通招</a:t>
            </a:r>
            <a:r>
              <a:rPr lang="zh-CN" altLang="zh-CN" sz="2400" dirty="0" smtClean="0">
                <a:latin typeface="微软雅黑" panose="020B0503020204020204" pitchFamily="34" charset="-122"/>
                <a:ea typeface="微软雅黑" panose="020B0503020204020204" pitchFamily="34" charset="-122"/>
              </a:rPr>
              <a:t>考博士生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2019</a:t>
            </a:r>
            <a:r>
              <a:rPr lang="zh-CN" altLang="zh-CN" sz="2400" dirty="0" smtClean="0">
                <a:latin typeface="微软雅黑" panose="020B0503020204020204" pitchFamily="34" charset="-122"/>
                <a:ea typeface="微软雅黑" panose="020B0503020204020204" pitchFamily="34" charset="-122"/>
              </a:rPr>
              <a:t>级</a:t>
            </a:r>
            <a:r>
              <a:rPr lang="zh-CN" altLang="zh-CN" sz="2400" dirty="0">
                <a:latin typeface="微软雅黑" panose="020B0503020204020204" pitchFamily="34" charset="-122"/>
                <a:ea typeface="微软雅黑" panose="020B0503020204020204" pitchFamily="34" charset="-122"/>
              </a:rPr>
              <a:t>硕博连读</a:t>
            </a:r>
            <a:r>
              <a:rPr lang="zh-CN" altLang="zh-CN" sz="2400" dirty="0" smtClean="0">
                <a:latin typeface="微软雅黑" panose="020B0503020204020204" pitchFamily="34" charset="-122"/>
                <a:ea typeface="微软雅黑" panose="020B0503020204020204" pitchFamily="34" charset="-122"/>
              </a:rPr>
              <a:t>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2017</a:t>
            </a:r>
            <a:r>
              <a:rPr lang="zh-CN" altLang="zh-CN" sz="2400" dirty="0" smtClean="0">
                <a:latin typeface="微软雅黑" panose="020B0503020204020204" pitchFamily="34" charset="-122"/>
                <a:ea typeface="微软雅黑" panose="020B0503020204020204" pitchFamily="34" charset="-122"/>
              </a:rPr>
              <a:t>级</a:t>
            </a:r>
            <a:r>
              <a:rPr lang="zh-CN" altLang="zh-CN" sz="2400" dirty="0">
                <a:latin typeface="微软雅黑" panose="020B0503020204020204" pitchFamily="34" charset="-122"/>
                <a:ea typeface="微软雅黑" panose="020B0503020204020204" pitchFamily="34" charset="-122"/>
              </a:rPr>
              <a:t>直博</a:t>
            </a:r>
            <a:r>
              <a:rPr lang="zh-CN" altLang="zh-CN" sz="2400" dirty="0" smtClean="0">
                <a:latin typeface="微软雅黑" panose="020B0503020204020204" pitchFamily="34" charset="-122"/>
                <a:ea typeface="微软雅黑" panose="020B0503020204020204" pitchFamily="34" charset="-122"/>
              </a:rPr>
              <a:t>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2019</a:t>
            </a:r>
            <a:r>
              <a:rPr lang="zh-CN" altLang="zh-CN" sz="2400" dirty="0" smtClean="0">
                <a:latin typeface="微软雅黑" panose="020B0503020204020204" pitchFamily="34" charset="-122"/>
                <a:ea typeface="微软雅黑" panose="020B0503020204020204" pitchFamily="34" charset="-122"/>
              </a:rPr>
              <a:t>级硕士生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延期</a:t>
            </a:r>
            <a:r>
              <a:rPr lang="zh-CN" altLang="zh-CN" sz="2400" dirty="0">
                <a:latin typeface="微软雅黑" panose="020B0503020204020204" pitchFamily="34" charset="-122"/>
                <a:ea typeface="微软雅黑" panose="020B0503020204020204" pitchFamily="34" charset="-122"/>
              </a:rPr>
              <a:t>毕业</a:t>
            </a:r>
            <a:r>
              <a:rPr lang="zh-CN" altLang="zh-CN" sz="2400" dirty="0" smtClean="0">
                <a:latin typeface="微软雅黑" panose="020B0503020204020204" pitchFamily="34" charset="-122"/>
                <a:ea typeface="微软雅黑" panose="020B0503020204020204" pitchFamily="34" charset="-122"/>
              </a:rPr>
              <a:t>研究生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申请提前毕业和学位的研究生</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36" y="980728"/>
            <a:ext cx="7632848" cy="5280292"/>
          </a:xfrm>
          <a:prstGeom prst="rect">
            <a:avLst/>
          </a:prstGeom>
          <a:solidFill>
            <a:schemeClr val="bg1"/>
          </a:solidFill>
        </p:spPr>
        <p:txBody>
          <a:bodyPr wrap="square">
            <a:spAutoFit/>
          </a:bodyPr>
          <a:lstStyle/>
          <a:p>
            <a:pPr>
              <a:lnSpc>
                <a:spcPts val="3000"/>
              </a:lnSpc>
              <a:spcBef>
                <a:spcPts val="600"/>
              </a:spcBef>
              <a:spcAft>
                <a:spcPts val="600"/>
              </a:spcAft>
              <a:defRPr/>
            </a:pPr>
            <a:r>
              <a:rPr lang="zh-CN" altLang="en-US" sz="4000" b="1" dirty="0">
                <a:solidFill>
                  <a:srgbClr val="000066"/>
                </a:solidFill>
                <a:effectLst>
                  <a:outerShdw blurRad="38100" dist="38100" dir="2700000" algn="tl">
                    <a:srgbClr val="C0C0C0"/>
                  </a:outerShdw>
                </a:effectLst>
                <a:latin typeface="+mj-lt"/>
                <a:ea typeface="+mj-ea"/>
                <a:cs typeface="+mj-cs"/>
              </a:rPr>
              <a:t>三、答辩前准备</a:t>
            </a:r>
            <a:endParaRPr lang="en-US" altLang="zh-CN" sz="4000" b="1" dirty="0">
              <a:solidFill>
                <a:srgbClr val="000066"/>
              </a:solidFill>
              <a:effectLst>
                <a:outerShdw blurRad="38100" dist="38100" dir="2700000" algn="tl">
                  <a:srgbClr val="C0C0C0"/>
                </a:outerShdw>
              </a:effectLst>
              <a:latin typeface="+mj-lt"/>
              <a:ea typeface="+mj-ea"/>
              <a:cs typeface="+mj-cs"/>
            </a:endParaRPr>
          </a:p>
          <a:p>
            <a:pPr>
              <a:lnSpc>
                <a:spcPts val="3000"/>
              </a:lnSpc>
              <a:spcBef>
                <a:spcPts val="600"/>
              </a:spcBef>
              <a:spcAft>
                <a:spcPts val="600"/>
              </a:spcAft>
              <a:defRPr/>
            </a:pPr>
            <a:r>
              <a:rPr lang="zh-CN" altLang="en-US" sz="2400" b="1" dirty="0">
                <a:effectLst>
                  <a:outerShdw blurRad="38100" dist="38100" dir="2700000" algn="tl">
                    <a:srgbClr val="C0C0C0"/>
                  </a:outerShdw>
                </a:effectLst>
                <a:latin typeface="+mn-ea"/>
              </a:rPr>
              <a:t>（一）论文评阅</a:t>
            </a:r>
            <a:r>
              <a:rPr lang="zh-CN" altLang="en-US" sz="2400" b="1" dirty="0" smtClean="0">
                <a:effectLst>
                  <a:outerShdw blurRad="38100" dist="38100" dir="2700000" algn="tl">
                    <a:srgbClr val="C0C0C0"/>
                  </a:outerShdw>
                </a:effectLst>
                <a:latin typeface="+mn-ea"/>
              </a:rPr>
              <a:t>前</a:t>
            </a:r>
            <a:endParaRPr lang="en-US" altLang="zh-CN" sz="2400" b="1"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dirty="0">
                <a:effectLst>
                  <a:outerShdw blurRad="38100" dist="38100" dir="2700000" algn="tl">
                    <a:srgbClr val="C0C0C0"/>
                  </a:outerShdw>
                </a:effectLst>
                <a:latin typeface="+mn-ea"/>
              </a:rPr>
              <a:t>1</a:t>
            </a:r>
            <a:r>
              <a:rPr lang="zh-CN" altLang="en-US" sz="2400" b="1" dirty="0">
                <a:effectLst>
                  <a:outerShdw blurRad="38100" dist="38100" dir="2700000" algn="tl">
                    <a:srgbClr val="C0C0C0"/>
                  </a:outerShdw>
                </a:effectLst>
                <a:latin typeface="+mn-ea"/>
              </a:rPr>
              <a:t>、</a:t>
            </a:r>
            <a:r>
              <a:rPr lang="zh-CN" altLang="en-US" sz="2400" b="1" kern="0" dirty="0">
                <a:effectLst>
                  <a:outerShdw blurRad="38100" dist="38100" dir="2700000" algn="tl">
                    <a:srgbClr val="C0C0C0"/>
                  </a:outerShdw>
                </a:effectLst>
                <a:latin typeface="+mn-ea"/>
              </a:rPr>
              <a:t>博士、硕士学位论文撰写格式</a:t>
            </a:r>
            <a:endParaRPr lang="en-US" altLang="zh-CN" sz="2400" b="1" kern="0"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kern="0" dirty="0">
                <a:effectLst>
                  <a:outerShdw blurRad="38100" dist="38100" dir="2700000" algn="tl">
                    <a:srgbClr val="C0C0C0"/>
                  </a:outerShdw>
                </a:effectLst>
                <a:latin typeface="+mn-ea"/>
              </a:rPr>
              <a:t>2</a:t>
            </a:r>
            <a:r>
              <a:rPr lang="zh-CN" altLang="en-US" sz="2400" b="1" kern="0" dirty="0">
                <a:effectLst>
                  <a:outerShdw blurRad="38100" dist="38100" dir="2700000" algn="tl">
                    <a:srgbClr val="C0C0C0"/>
                  </a:outerShdw>
                </a:effectLst>
                <a:latin typeface="+mn-ea"/>
              </a:rPr>
              <a:t>、论文</a:t>
            </a:r>
            <a:r>
              <a:rPr lang="zh-CN" altLang="en-US" sz="2400" b="1" kern="0" dirty="0" smtClean="0">
                <a:effectLst>
                  <a:outerShdw blurRad="38100" dist="38100" dir="2700000" algn="tl">
                    <a:srgbClr val="C0C0C0"/>
                  </a:outerShdw>
                </a:effectLst>
                <a:latin typeface="+mn-ea"/>
              </a:rPr>
              <a:t>格式审查（</a:t>
            </a:r>
            <a:r>
              <a:rPr lang="zh-CN" altLang="en-US" sz="2400" b="1" kern="0" dirty="0" smtClean="0">
                <a:solidFill>
                  <a:srgbClr val="FF0000"/>
                </a:solidFill>
                <a:effectLst>
                  <a:outerShdw blurRad="38100" dist="38100" dir="2700000" algn="tl">
                    <a:srgbClr val="C0C0C0"/>
                  </a:outerShdw>
                </a:effectLst>
                <a:latin typeface="+mn-ea"/>
              </a:rPr>
              <a:t>新增</a:t>
            </a:r>
            <a:r>
              <a:rPr lang="zh-CN" altLang="en-US" sz="2400" b="1" kern="0" dirty="0" smtClean="0">
                <a:effectLst>
                  <a:outerShdw blurRad="38100" dist="38100" dir="2700000" algn="tl">
                    <a:srgbClr val="C0C0C0"/>
                  </a:outerShdw>
                </a:effectLst>
                <a:latin typeface="+mn-ea"/>
              </a:rPr>
              <a:t>）</a:t>
            </a:r>
            <a:endParaRPr lang="zh-CN" altLang="en-US" sz="2400" b="1" kern="0"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kern="0" dirty="0" smtClean="0">
                <a:effectLst>
                  <a:outerShdw blurRad="38100" dist="38100" dir="2700000" algn="tl">
                    <a:srgbClr val="C0C0C0"/>
                  </a:outerShdw>
                </a:effectLst>
                <a:latin typeface="+mn-ea"/>
              </a:rPr>
              <a:t>3</a:t>
            </a:r>
            <a:r>
              <a:rPr lang="zh-CN" altLang="en-US" sz="2400" b="1" kern="0" dirty="0" smtClean="0">
                <a:effectLst>
                  <a:outerShdw blurRad="38100" dist="38100" dir="2700000" algn="tl">
                    <a:srgbClr val="C0C0C0"/>
                  </a:outerShdw>
                </a:effectLst>
                <a:latin typeface="+mn-ea"/>
              </a:rPr>
              <a:t>、论文</a:t>
            </a:r>
            <a:r>
              <a:rPr lang="zh-CN" altLang="en-US" sz="2400" b="1" kern="0" dirty="0">
                <a:effectLst>
                  <a:outerShdw blurRad="38100" dist="38100" dir="2700000" algn="tl">
                    <a:srgbClr val="C0C0C0"/>
                  </a:outerShdw>
                </a:effectLst>
                <a:latin typeface="+mn-ea"/>
              </a:rPr>
              <a:t>查</a:t>
            </a:r>
            <a:r>
              <a:rPr lang="zh-CN" altLang="en-US" sz="2400" b="1" kern="0" dirty="0" smtClean="0">
                <a:effectLst>
                  <a:outerShdw blurRad="38100" dist="38100" dir="2700000" algn="tl">
                    <a:srgbClr val="C0C0C0"/>
                  </a:outerShdw>
                </a:effectLst>
                <a:latin typeface="+mn-ea"/>
              </a:rPr>
              <a:t>重</a:t>
            </a:r>
            <a:endParaRPr lang="en-US" altLang="zh-CN" sz="2400" b="1" kern="0" dirty="0" smtClean="0">
              <a:effectLst>
                <a:outerShdw blurRad="38100" dist="38100" dir="2700000" algn="tl">
                  <a:srgbClr val="C0C0C0"/>
                </a:outerShdw>
              </a:effectLst>
              <a:latin typeface="+mn-ea"/>
            </a:endParaRPr>
          </a:p>
          <a:p>
            <a:pPr marL="90488">
              <a:lnSpc>
                <a:spcPts val="3000"/>
              </a:lnSpc>
              <a:spcBef>
                <a:spcPts val="600"/>
              </a:spcBef>
              <a:spcAft>
                <a:spcPts val="600"/>
              </a:spcAft>
              <a:defRPr/>
            </a:pPr>
            <a:r>
              <a:rPr lang="zh-CN" altLang="en-US" sz="2400" b="1" kern="0" dirty="0" smtClean="0">
                <a:effectLst>
                  <a:outerShdw blurRad="38100" dist="38100" dir="2700000" algn="tl">
                    <a:srgbClr val="C0C0C0"/>
                  </a:outerShdw>
                </a:effectLst>
                <a:latin typeface="+mn-ea"/>
              </a:rPr>
              <a:t>提醒：国家</a:t>
            </a:r>
            <a:r>
              <a:rPr lang="zh-CN" altLang="en-US" sz="2400" b="1" kern="0" dirty="0">
                <a:effectLst>
                  <a:outerShdw blurRad="38100" dist="38100" dir="2700000" algn="tl">
                    <a:srgbClr val="C0C0C0"/>
                  </a:outerShdw>
                </a:effectLst>
                <a:latin typeface="+mn-ea"/>
              </a:rPr>
              <a:t>论文质量抽检及“存在问题论文”</a:t>
            </a:r>
            <a:r>
              <a:rPr lang="zh-CN" altLang="en-US" sz="2400" b="1" kern="0" dirty="0" smtClean="0">
                <a:effectLst>
                  <a:outerShdw blurRad="38100" dist="38100" dir="2700000" algn="tl">
                    <a:srgbClr val="C0C0C0"/>
                  </a:outerShdw>
                </a:effectLst>
                <a:latin typeface="+mn-ea"/>
              </a:rPr>
              <a:t>处理</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（二）毕业及学位论文答辩申请资格审核</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（三）答辩前各项工作流程及应提交的纸制材料</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（四）论文</a:t>
            </a:r>
            <a:r>
              <a:rPr lang="zh-CN" altLang="en-US" sz="2400" b="1" kern="0" dirty="0" smtClean="0">
                <a:effectLst>
                  <a:outerShdw blurRad="38100" dist="38100" dir="2700000" algn="tl">
                    <a:srgbClr val="C0C0C0"/>
                  </a:outerShdw>
                </a:effectLst>
                <a:latin typeface="+mn-ea"/>
              </a:rPr>
              <a:t>评阅（</a:t>
            </a:r>
            <a:r>
              <a:rPr lang="zh-CN" altLang="en-US" sz="2400" b="1" kern="0" dirty="0" smtClean="0">
                <a:solidFill>
                  <a:srgbClr val="FF0000"/>
                </a:solidFill>
                <a:effectLst>
                  <a:outerShdw blurRad="38100" dist="38100" dir="2700000" algn="tl">
                    <a:srgbClr val="C0C0C0"/>
                  </a:outerShdw>
                </a:effectLst>
                <a:latin typeface="+mn-ea"/>
              </a:rPr>
              <a:t>新论文评阅系统</a:t>
            </a:r>
            <a:r>
              <a:rPr lang="zh-CN" altLang="en-US" sz="2400" b="1" kern="0" dirty="0" smtClean="0">
                <a:effectLst>
                  <a:outerShdw blurRad="38100" dist="38100" dir="2700000" algn="tl">
                    <a:srgbClr val="C0C0C0"/>
                  </a:outerShdw>
                </a:effectLst>
                <a:latin typeface="+mn-ea"/>
              </a:rPr>
              <a:t>）、</a:t>
            </a:r>
            <a:r>
              <a:rPr lang="zh-CN" altLang="en-US" sz="2400" b="1" kern="0" dirty="0">
                <a:effectLst>
                  <a:outerShdw blurRad="38100" dist="38100" dir="2700000" algn="tl">
                    <a:srgbClr val="C0C0C0"/>
                  </a:outerShdw>
                </a:effectLst>
                <a:latin typeface="+mn-ea"/>
              </a:rPr>
              <a:t>答辩</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（五）</a:t>
            </a:r>
            <a:r>
              <a:rPr lang="zh-CN" altLang="en-US" sz="2400" b="1" dirty="0">
                <a:effectLst>
                  <a:outerShdw blurRad="38100" dist="38100" dir="2700000" algn="tl">
                    <a:srgbClr val="C0C0C0"/>
                  </a:outerShdw>
                </a:effectLst>
                <a:latin typeface="+mn-ea"/>
              </a:rPr>
              <a:t>各种提交表格的填写说明</a:t>
            </a:r>
          </a:p>
        </p:txBody>
      </p:sp>
      <p:sp>
        <p:nvSpPr>
          <p:cNvPr id="3" name="文本框 2"/>
          <p:cNvSpPr txBox="1"/>
          <p:nvPr/>
        </p:nvSpPr>
        <p:spPr>
          <a:xfrm>
            <a:off x="179511" y="188640"/>
            <a:ext cx="8635697" cy="400110"/>
          </a:xfrm>
          <a:prstGeom prst="rect">
            <a:avLst/>
          </a:prstGeom>
          <a:solidFill>
            <a:schemeClr val="bg2"/>
          </a:solidFill>
          <a:ln w="25400">
            <a:solidFill>
              <a:schemeClr val="accent1"/>
            </a:solidFill>
          </a:ln>
        </p:spPr>
        <p:txBody>
          <a:bodyPr wrap="none" rtlCol="0">
            <a:spAutoFit/>
          </a:bodyPr>
          <a:lstStyle/>
          <a:p>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提醒：务请按本</a:t>
            </a:r>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要求，下载最新毕业和学位申请各类说明文件和表格！</a:t>
            </a:r>
            <a:endParaRPr lang="zh-CN" altLang="en-US"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382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552" y="1196752"/>
            <a:ext cx="7991475" cy="5121402"/>
          </a:xfrm>
          <a:prstGeom prst="rect">
            <a:avLst/>
          </a:prstGeom>
          <a:noFill/>
          <a:ln w="9525">
            <a:noFill/>
            <a:miter lim="800000"/>
            <a:headEnd/>
            <a:tailEnd/>
          </a:ln>
        </p:spPr>
        <p:txBody>
          <a:bodyPr>
            <a:spAutoFit/>
          </a:bodyPr>
          <a:lstStyle/>
          <a:p>
            <a:pPr>
              <a:lnSpc>
                <a:spcPct val="140000"/>
              </a:lnSpc>
            </a:pP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、博士、硕士学位论文撰写格式</a:t>
            </a:r>
          </a:p>
          <a:p>
            <a:pPr indent="711200">
              <a:lnSpc>
                <a:spcPct val="140000"/>
              </a:lnSpc>
            </a:pPr>
            <a:r>
              <a:rPr lang="zh-CN" altLang="en-US" sz="2400" dirty="0" smtClean="0">
                <a:solidFill>
                  <a:srgbClr val="000000"/>
                </a:solidFill>
              </a:rPr>
              <a:t>学位论文需严格按</a:t>
            </a:r>
            <a:r>
              <a:rPr lang="en-US" altLang="zh-CN" sz="2400" b="1" dirty="0">
                <a:effectLst>
                  <a:outerShdw blurRad="38100" dist="38100" dir="2700000" algn="tl">
                    <a:srgbClr val="000000">
                      <a:alpha val="43137"/>
                    </a:srgbClr>
                  </a:outerShdw>
                </a:effectLst>
                <a:latin typeface="+mn-ea"/>
                <a:ea typeface="+mn-ea"/>
                <a:hlinkClick r:id="rId2" action="ppaction://hlinkfile"/>
              </a:rPr>
              <a:t>《</a:t>
            </a:r>
            <a:r>
              <a:rPr lang="zh-CN" altLang="en-US" sz="2400" b="1" dirty="0">
                <a:effectLst>
                  <a:outerShdw blurRad="38100" dist="38100" dir="2700000" algn="tl">
                    <a:srgbClr val="000000">
                      <a:alpha val="43137"/>
                    </a:srgbClr>
                  </a:outerShdw>
                </a:effectLst>
                <a:latin typeface="+mn-ea"/>
                <a:ea typeface="+mn-ea"/>
                <a:hlinkClick r:id="rId2" action="ppaction://hlinkfile"/>
              </a:rPr>
              <a:t>中国科学院大学研究生学位论文撰写规范指导意见</a:t>
            </a:r>
            <a:r>
              <a:rPr lang="en-US" altLang="zh-CN" sz="2400" b="1" dirty="0">
                <a:effectLst>
                  <a:outerShdw blurRad="38100" dist="38100" dir="2700000" algn="tl">
                    <a:srgbClr val="000000">
                      <a:alpha val="43137"/>
                    </a:srgbClr>
                  </a:outerShdw>
                </a:effectLst>
                <a:latin typeface="+mn-ea"/>
                <a:ea typeface="+mn-ea"/>
                <a:hlinkClick r:id="rId2" action="ppaction://hlinkfile"/>
              </a:rPr>
              <a:t>》</a:t>
            </a:r>
            <a:r>
              <a:rPr lang="zh-CN" altLang="en-US" sz="2400" b="1" dirty="0">
                <a:effectLst>
                  <a:outerShdw blurRad="38100" dist="38100" dir="2700000" algn="tl">
                    <a:srgbClr val="000000">
                      <a:alpha val="43137"/>
                    </a:srgbClr>
                  </a:outerShdw>
                </a:effectLst>
                <a:latin typeface="+mn-ea"/>
                <a:ea typeface="+mn-ea"/>
                <a:hlinkClick r:id="rId2" action="ppaction://hlinkfile"/>
              </a:rPr>
              <a:t>（</a:t>
            </a:r>
            <a:r>
              <a:rPr lang="en-US" altLang="zh-CN" sz="2400" b="1" dirty="0" smtClean="0">
                <a:effectLst>
                  <a:outerShdw blurRad="38100" dist="38100" dir="2700000" algn="tl">
                    <a:srgbClr val="000000">
                      <a:alpha val="43137"/>
                    </a:srgbClr>
                  </a:outerShdw>
                </a:effectLst>
                <a:latin typeface="+mn-ea"/>
                <a:ea typeface="+mn-ea"/>
                <a:hlinkClick r:id="rId2" action="ppaction://hlinkfile"/>
              </a:rPr>
              <a:t>2022</a:t>
            </a:r>
            <a:r>
              <a:rPr lang="zh-CN" altLang="en-US" sz="2400" b="1" dirty="0" smtClean="0">
                <a:effectLst>
                  <a:outerShdw blurRad="38100" dist="38100" dir="2700000" algn="tl">
                    <a:srgbClr val="000000">
                      <a:alpha val="43137"/>
                    </a:srgbClr>
                  </a:outerShdw>
                </a:effectLst>
                <a:latin typeface="+mn-ea"/>
                <a:ea typeface="+mn-ea"/>
                <a:hlinkClick r:id="rId2" action="ppaction://hlinkfile"/>
              </a:rPr>
              <a:t>年</a:t>
            </a:r>
            <a:r>
              <a:rPr lang="en-US" altLang="zh-CN" sz="2400" b="1" dirty="0" smtClean="0">
                <a:effectLst>
                  <a:outerShdw blurRad="38100" dist="38100" dir="2700000" algn="tl">
                    <a:srgbClr val="000000">
                      <a:alpha val="43137"/>
                    </a:srgbClr>
                  </a:outerShdw>
                </a:effectLst>
                <a:latin typeface="+mn-ea"/>
                <a:ea typeface="+mn-ea"/>
                <a:hlinkClick r:id="rId2" action="ppaction://hlinkfile"/>
              </a:rPr>
              <a:t>3</a:t>
            </a:r>
            <a:r>
              <a:rPr lang="zh-CN" altLang="en-US" sz="2400" b="1" dirty="0" smtClean="0">
                <a:effectLst>
                  <a:outerShdw blurRad="38100" dist="38100" dir="2700000" algn="tl">
                    <a:srgbClr val="000000">
                      <a:alpha val="43137"/>
                    </a:srgbClr>
                  </a:outerShdw>
                </a:effectLst>
                <a:latin typeface="+mn-ea"/>
                <a:ea typeface="+mn-ea"/>
                <a:hlinkClick r:id="rId2" action="ppaction://hlinkfile"/>
              </a:rPr>
              <a:t>月</a:t>
            </a:r>
            <a:r>
              <a:rPr lang="zh-CN" altLang="en-US" sz="2400" b="1" dirty="0">
                <a:effectLst>
                  <a:outerShdw blurRad="38100" dist="38100" dir="2700000" algn="tl">
                    <a:srgbClr val="000000">
                      <a:alpha val="43137"/>
                    </a:srgbClr>
                  </a:outerShdw>
                </a:effectLst>
                <a:latin typeface="+mn-ea"/>
                <a:ea typeface="+mn-ea"/>
                <a:hlinkClick r:id="rId2" action="ppaction://hlinkfile"/>
              </a:rPr>
              <a:t>发布）</a:t>
            </a:r>
            <a:r>
              <a:rPr lang="zh-CN" altLang="en-US" sz="2400" dirty="0">
                <a:solidFill>
                  <a:srgbClr val="000000"/>
                </a:solidFill>
              </a:rPr>
              <a:t>中的要求</a:t>
            </a:r>
            <a:r>
              <a:rPr lang="zh-CN" altLang="en-US" sz="2400" dirty="0" smtClean="0">
                <a:solidFill>
                  <a:srgbClr val="000000"/>
                </a:solidFill>
              </a:rPr>
              <a:t>撰写，不符合该撰写规范</a:t>
            </a:r>
            <a:r>
              <a:rPr lang="zh-CN" altLang="en-US" sz="2400" dirty="0">
                <a:solidFill>
                  <a:srgbClr val="000000"/>
                </a:solidFill>
              </a:rPr>
              <a:t>的学位</a:t>
            </a:r>
            <a:r>
              <a:rPr lang="zh-CN" altLang="en-US" sz="2400" dirty="0" smtClean="0">
                <a:solidFill>
                  <a:srgbClr val="000000"/>
                </a:solidFill>
              </a:rPr>
              <a:t>论文，将</a:t>
            </a:r>
            <a:r>
              <a:rPr lang="zh-CN" altLang="en-US" sz="2400" dirty="0">
                <a:solidFill>
                  <a:srgbClr val="000000"/>
                </a:solidFill>
              </a:rPr>
              <a:t>不予以进行学位审核</a:t>
            </a:r>
            <a:r>
              <a:rPr lang="zh-CN" altLang="en-US" sz="2400" dirty="0" smtClean="0">
                <a:solidFill>
                  <a:srgbClr val="000000"/>
                </a:solidFill>
              </a:rPr>
              <a:t>。</a:t>
            </a:r>
            <a:endParaRPr lang="zh-CN" altLang="en-US" sz="2400" b="1" dirty="0">
              <a:solidFill>
                <a:srgbClr val="003300"/>
              </a:solidFill>
              <a:latin typeface="宋体" pitchFamily="2" charset="-122"/>
            </a:endParaRPr>
          </a:p>
          <a:p>
            <a:pPr>
              <a:lnSpc>
                <a:spcPct val="140000"/>
              </a:lnSpc>
            </a:pPr>
            <a:r>
              <a:rPr lang="en-US" altLang="zh-CN"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2</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、论文格式审查（新增，附件</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5 </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论文格式检测系统</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功能描述手册</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3.0</a:t>
            </a:r>
            <a:r>
              <a:rPr lang="zh-CN" altLang="en-US"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a:t>
            </a:r>
            <a:endParaRPr lang="en-US" altLang="zh-CN"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indent="625475">
              <a:lnSpc>
                <a:spcPct val="140000"/>
              </a:lnSpc>
              <a:spcAft>
                <a:spcPts val="1200"/>
              </a:spcAft>
            </a:pPr>
            <a:r>
              <a:rPr lang="zh-CN" altLang="en-US" sz="2400" dirty="0">
                <a:solidFill>
                  <a:srgbClr val="000000"/>
                </a:solidFill>
              </a:rPr>
              <a:t>学生通过检测系统上传论文</a:t>
            </a:r>
            <a:r>
              <a:rPr lang="zh-CN" altLang="en-US" sz="2400" dirty="0" smtClean="0">
                <a:solidFill>
                  <a:srgbClr val="000000"/>
                </a:solidFill>
              </a:rPr>
              <a:t>检测</a:t>
            </a:r>
            <a:r>
              <a:rPr lang="en-US" altLang="zh-CN" sz="2400" dirty="0" smtClean="0">
                <a:solidFill>
                  <a:srgbClr val="000000"/>
                </a:solidFill>
                <a:sym typeface="Symbol" panose="05050102010706020507" pitchFamily="18" charset="2"/>
              </a:rPr>
              <a:t></a:t>
            </a:r>
            <a:r>
              <a:rPr lang="zh-CN" altLang="en-US" sz="2400" dirty="0" smtClean="0">
                <a:solidFill>
                  <a:srgbClr val="000000"/>
                </a:solidFill>
              </a:rPr>
              <a:t>修改格式</a:t>
            </a:r>
            <a:r>
              <a:rPr lang="en-US" altLang="zh-CN" sz="2400" dirty="0">
                <a:solidFill>
                  <a:srgbClr val="000000"/>
                </a:solidFill>
                <a:sym typeface="Symbol" panose="05050102010706020507" pitchFamily="18" charset="2"/>
              </a:rPr>
              <a:t></a:t>
            </a:r>
            <a:r>
              <a:rPr lang="zh-CN" altLang="en-US" sz="2400" dirty="0" smtClean="0">
                <a:solidFill>
                  <a:srgbClr val="000000"/>
                </a:solidFill>
              </a:rPr>
              <a:t>提交</a:t>
            </a:r>
            <a:r>
              <a:rPr lang="zh-CN" altLang="en-US" sz="2400" dirty="0">
                <a:solidFill>
                  <a:srgbClr val="000000"/>
                </a:solidFill>
              </a:rPr>
              <a:t>导师</a:t>
            </a:r>
            <a:r>
              <a:rPr lang="zh-CN" altLang="en-US" sz="2400" dirty="0" smtClean="0">
                <a:solidFill>
                  <a:srgbClr val="000000"/>
                </a:solidFill>
              </a:rPr>
              <a:t>审查</a:t>
            </a:r>
            <a:r>
              <a:rPr lang="en-US" altLang="zh-CN" sz="2400" dirty="0">
                <a:solidFill>
                  <a:srgbClr val="000000"/>
                </a:solidFill>
                <a:sym typeface="Symbol" panose="05050102010706020507" pitchFamily="18" charset="2"/>
              </a:rPr>
              <a:t></a:t>
            </a:r>
            <a:r>
              <a:rPr lang="zh-CN" altLang="en-US" sz="2400" dirty="0" smtClean="0">
                <a:solidFill>
                  <a:srgbClr val="000000"/>
                </a:solidFill>
              </a:rPr>
              <a:t>教育</a:t>
            </a:r>
            <a:r>
              <a:rPr lang="zh-CN" altLang="en-US" sz="2400" dirty="0">
                <a:solidFill>
                  <a:srgbClr val="000000"/>
                </a:solidFill>
              </a:rPr>
              <a:t>处</a:t>
            </a:r>
            <a:r>
              <a:rPr lang="zh-CN" altLang="en-US" sz="2400" dirty="0" smtClean="0">
                <a:solidFill>
                  <a:srgbClr val="000000"/>
                </a:solidFill>
              </a:rPr>
              <a:t>审查。</a:t>
            </a:r>
            <a:endParaRPr lang="en-US" altLang="zh-CN" sz="2400" dirty="0">
              <a:solidFill>
                <a:srgbClr val="000000"/>
              </a:solidFill>
            </a:endParaRPr>
          </a:p>
          <a:p>
            <a:r>
              <a:rPr lang="zh-CN" altLang="en-US" sz="2400" b="1" dirty="0" smtClean="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注：只有完成论文格式审查，查重结果提交导师审查通过后，方可提交论文查重、学位论文答辩申请。</a:t>
            </a:r>
            <a:endParaRPr lang="en-US" altLang="zh-CN" sz="2400" b="1" u="sng" dirty="0">
              <a:solidFill>
                <a:srgbClr val="FF0000"/>
              </a:solidFill>
              <a:latin typeface="宋体" pitchFamily="2" charset="-122"/>
            </a:endParaRPr>
          </a:p>
        </p:txBody>
      </p:sp>
      <p:sp>
        <p:nvSpPr>
          <p:cNvPr id="4" name="矩形 3"/>
          <p:cNvSpPr/>
          <p:nvPr/>
        </p:nvSpPr>
        <p:spPr>
          <a:xfrm>
            <a:off x="251520" y="457508"/>
            <a:ext cx="3070071" cy="523220"/>
          </a:xfrm>
          <a:prstGeom prst="rect">
            <a:avLst/>
          </a:prstGeom>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（一）论文评阅</a:t>
            </a:r>
            <a:r>
              <a:rPr lang="zh-CN" altLang="en-US" sz="2800" b="1" dirty="0" smtClean="0">
                <a:solidFill>
                  <a:srgbClr val="FF0000"/>
                </a:solidFill>
                <a:latin typeface="黑体" panose="02010609060101010101" pitchFamily="49" charset="-122"/>
                <a:ea typeface="黑体" panose="02010609060101010101" pitchFamily="49" charset="-122"/>
              </a:rPr>
              <a:t>前</a:t>
            </a:r>
            <a:endParaRPr lang="zh-CN" altLang="en-US" sz="28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020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251520" y="476672"/>
            <a:ext cx="8496944" cy="6206827"/>
          </a:xfrm>
          <a:prstGeom prst="rect">
            <a:avLst/>
          </a:prstGeom>
          <a:noFill/>
        </p:spPr>
        <p:txBody>
          <a:bodyPr wrap="square" rtlCol="0">
            <a:spAutoFit/>
          </a:bodyPr>
          <a:lstStyle/>
          <a:p>
            <a:r>
              <a:rPr lang="en-US" altLang="zh-CN"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3. </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博士、硕士学位论文</a:t>
            </a:r>
            <a:r>
              <a:rPr lang="zh-CN" altLang="en-US"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所内查重</a:t>
            </a:r>
            <a:endParaRPr lang="en-US" altLang="zh-CN"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marL="280988" indent="525463" algn="just">
              <a:lnSpc>
                <a:spcPts val="3000"/>
              </a:lnSpc>
              <a:spcBef>
                <a:spcPts val="600"/>
              </a:spcBef>
            </a:pPr>
            <a:r>
              <a:rPr lang="zh-CN" altLang="en-US" b="1" dirty="0" smtClean="0">
                <a:solidFill>
                  <a:srgbClr val="000000"/>
                </a:solidFill>
                <a:latin typeface="+mn-ea"/>
                <a:ea typeface="+mn-ea"/>
              </a:rPr>
              <a:t>为</a:t>
            </a:r>
            <a:r>
              <a:rPr lang="zh-CN" altLang="en-US" b="1" dirty="0">
                <a:solidFill>
                  <a:srgbClr val="000000"/>
                </a:solidFill>
                <a:latin typeface="+mn-ea"/>
                <a:ea typeface="+mn-ea"/>
              </a:rPr>
              <a:t>维护学术诚信，规范学术行为，决定对研究生学位论文进行查重，以协助导师审核学位论文的</a:t>
            </a:r>
            <a:r>
              <a:rPr lang="zh-CN" altLang="en-US" b="1" dirty="0">
                <a:solidFill>
                  <a:srgbClr val="FF0000"/>
                </a:solidFill>
                <a:latin typeface="+mn-ea"/>
                <a:ea typeface="+mn-ea"/>
              </a:rPr>
              <a:t>真实性、原创性</a:t>
            </a:r>
            <a:r>
              <a:rPr lang="zh-CN" altLang="en-US" b="1" dirty="0">
                <a:solidFill>
                  <a:srgbClr val="000000"/>
                </a:solidFill>
                <a:latin typeface="+mn-ea"/>
                <a:ea typeface="+mn-ea"/>
              </a:rPr>
              <a:t>。具体实施办法如下：</a:t>
            </a:r>
            <a:endParaRPr lang="en-US" altLang="zh-CN" b="1" dirty="0">
              <a:solidFill>
                <a:srgbClr val="000000"/>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1</a:t>
            </a:r>
            <a:r>
              <a:rPr lang="zh-CN" altLang="en-US" b="1" dirty="0">
                <a:solidFill>
                  <a:schemeClr val="accent4"/>
                </a:solidFill>
                <a:latin typeface="+mn-ea"/>
                <a:ea typeface="+mn-ea"/>
              </a:rPr>
              <a:t>）查重时间</a:t>
            </a:r>
            <a:r>
              <a:rPr lang="zh-CN" altLang="en-US" b="1" dirty="0" smtClean="0">
                <a:solidFill>
                  <a:schemeClr val="accent4"/>
                </a:solidFill>
                <a:latin typeface="+mn-ea"/>
                <a:ea typeface="+mn-ea"/>
              </a:rPr>
              <a:t>：学位论文完成格式审查、提交答辩申请前</a:t>
            </a:r>
            <a:r>
              <a:rPr lang="zh-CN" altLang="en-US" b="1" dirty="0">
                <a:solidFill>
                  <a:schemeClr val="accent4"/>
                </a:solidFill>
                <a:latin typeface="+mn-ea"/>
                <a:ea typeface="+mn-ea"/>
              </a:rPr>
              <a:t>完成；</a:t>
            </a:r>
            <a:endParaRPr lang="en-US" altLang="zh-CN" b="1" dirty="0">
              <a:solidFill>
                <a:schemeClr val="accent4"/>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2</a:t>
            </a:r>
            <a:r>
              <a:rPr lang="zh-CN" altLang="en-US" b="1" dirty="0">
                <a:solidFill>
                  <a:schemeClr val="accent4"/>
                </a:solidFill>
                <a:latin typeface="+mn-ea"/>
                <a:ea typeface="+mn-ea"/>
              </a:rPr>
              <a:t>）查重程序</a:t>
            </a:r>
            <a:r>
              <a:rPr lang="zh-CN" altLang="en-US" b="1" dirty="0" smtClean="0">
                <a:solidFill>
                  <a:schemeClr val="accent4"/>
                </a:solidFill>
                <a:latin typeface="+mn-ea"/>
                <a:ea typeface="+mn-ea"/>
              </a:rPr>
              <a:t>：</a:t>
            </a:r>
            <a:endParaRPr lang="en-US" altLang="zh-CN" b="1" dirty="0" smtClean="0">
              <a:solidFill>
                <a:schemeClr val="accent4"/>
              </a:solidFill>
              <a:latin typeface="+mn-ea"/>
              <a:ea typeface="+mn-ea"/>
            </a:endParaRPr>
          </a:p>
          <a:p>
            <a:pPr marL="566738" indent="-285750" algn="just">
              <a:lnSpc>
                <a:spcPts val="3000"/>
              </a:lnSpc>
              <a:spcBef>
                <a:spcPts val="600"/>
              </a:spcBef>
              <a:buFont typeface="Wingdings" panose="05000000000000000000" pitchFamily="2" charset="2"/>
              <a:buChar char="n"/>
            </a:pPr>
            <a:r>
              <a:rPr lang="zh-CN" altLang="en-US" b="1" dirty="0" smtClean="0">
                <a:solidFill>
                  <a:srgbClr val="000000"/>
                </a:solidFill>
                <a:latin typeface="+mn-ea"/>
                <a:ea typeface="+mn-ea"/>
              </a:rPr>
              <a:t>论文</a:t>
            </a:r>
            <a:r>
              <a:rPr lang="zh-CN" altLang="en-US" b="1" dirty="0">
                <a:solidFill>
                  <a:srgbClr val="000000"/>
                </a:solidFill>
                <a:latin typeface="+mn-ea"/>
              </a:rPr>
              <a:t>提交答辩申请</a:t>
            </a:r>
            <a:r>
              <a:rPr lang="zh-CN" altLang="en-US" b="1" dirty="0" smtClean="0">
                <a:solidFill>
                  <a:srgbClr val="000000"/>
                </a:solidFill>
                <a:latin typeface="+mn-ea"/>
                <a:ea typeface="+mn-ea"/>
              </a:rPr>
              <a:t>前完成，未经查重的论文，不予以答辩资格审核。</a:t>
            </a:r>
            <a:endParaRPr lang="en-US" altLang="zh-CN" b="1" dirty="0" smtClean="0">
              <a:solidFill>
                <a:srgbClr val="000000"/>
              </a:solidFill>
              <a:latin typeface="+mn-ea"/>
              <a:ea typeface="+mn-ea"/>
            </a:endParaRPr>
          </a:p>
          <a:p>
            <a:pPr marL="566738" indent="-285750" algn="just">
              <a:lnSpc>
                <a:spcPts val="3000"/>
              </a:lnSpc>
              <a:spcBef>
                <a:spcPts val="600"/>
              </a:spcBef>
              <a:buFont typeface="Wingdings" panose="05000000000000000000" pitchFamily="2" charset="2"/>
              <a:buChar char="n"/>
            </a:pPr>
            <a:r>
              <a:rPr lang="zh-CN" altLang="en-US" b="1" dirty="0" smtClean="0">
                <a:solidFill>
                  <a:srgbClr val="000000"/>
                </a:solidFill>
                <a:latin typeface="+mn-ea"/>
                <a:ea typeface="+mn-ea"/>
              </a:rPr>
              <a:t>具体要求：①经修改后、导师同意</a:t>
            </a:r>
            <a:r>
              <a:rPr lang="zh-CN" altLang="en-US" b="1" dirty="0" smtClean="0">
                <a:solidFill>
                  <a:srgbClr val="FF0000"/>
                </a:solidFill>
                <a:effectLst>
                  <a:outerShdw blurRad="38100" dist="38100" dir="2700000" algn="tl">
                    <a:srgbClr val="000000">
                      <a:alpha val="43137"/>
                    </a:srgbClr>
                  </a:outerShdw>
                </a:effectLst>
                <a:latin typeface="+mn-ea"/>
                <a:ea typeface="+mn-ea"/>
              </a:rPr>
              <a:t>送评阅的论文</a:t>
            </a:r>
            <a:r>
              <a:rPr lang="zh-CN" altLang="en-US" b="1" dirty="0" smtClean="0">
                <a:solidFill>
                  <a:srgbClr val="000000"/>
                </a:solidFill>
                <a:latin typeface="+mn-ea"/>
                <a:ea typeface="+mn-ea"/>
              </a:rPr>
              <a:t>；</a:t>
            </a:r>
            <a:r>
              <a:rPr lang="zh-CN" altLang="en-US" b="1" dirty="0" smtClean="0">
                <a:solidFill>
                  <a:srgbClr val="000000"/>
                </a:solidFill>
                <a:latin typeface="+mn-ea"/>
              </a:rPr>
              <a:t> </a:t>
            </a:r>
            <a:r>
              <a:rPr lang="zh-CN" altLang="en-US" b="1" dirty="0">
                <a:solidFill>
                  <a:srgbClr val="000000"/>
                </a:solidFill>
                <a:latin typeface="+mn-ea"/>
              </a:rPr>
              <a:t>②</a:t>
            </a:r>
            <a:r>
              <a:rPr lang="zh-CN" altLang="en-US" b="1" dirty="0" smtClean="0">
                <a:solidFill>
                  <a:srgbClr val="FF0000"/>
                </a:solidFill>
                <a:effectLst>
                  <a:outerShdw blurRad="38100" dist="38100" dir="2700000" algn="tl">
                    <a:srgbClr val="000000">
                      <a:alpha val="43137"/>
                    </a:srgbClr>
                  </a:outerShdw>
                </a:effectLst>
                <a:latin typeface="+mn-ea"/>
                <a:ea typeface="+mn-ea"/>
              </a:rPr>
              <a:t>申请查重时，需填写学位论文查重</a:t>
            </a:r>
            <a:r>
              <a:rPr lang="zh-CN" altLang="en-US" b="1" dirty="0">
                <a:solidFill>
                  <a:srgbClr val="FF0000"/>
                </a:solidFill>
                <a:effectLst>
                  <a:outerShdw blurRad="38100" dist="38100" dir="2700000" algn="tl">
                    <a:srgbClr val="000000">
                      <a:alpha val="43137"/>
                    </a:srgbClr>
                  </a:outerShdw>
                </a:effectLst>
                <a:latin typeface="+mn-ea"/>
                <a:ea typeface="+mn-ea"/>
              </a:rPr>
              <a:t>申请表</a:t>
            </a:r>
            <a:r>
              <a:rPr lang="zh-CN" altLang="en-US" b="1" dirty="0" smtClean="0">
                <a:solidFill>
                  <a:srgbClr val="FF0000"/>
                </a:solidFill>
                <a:effectLst>
                  <a:outerShdw blurRad="38100" dist="38100" dir="2700000" algn="tl">
                    <a:srgbClr val="000000">
                      <a:alpha val="43137"/>
                    </a:srgbClr>
                  </a:outerShdw>
                </a:effectLst>
                <a:latin typeface="+mn-ea"/>
                <a:ea typeface="+mn-ea"/>
              </a:rPr>
              <a:t>，导师签字后</a:t>
            </a:r>
            <a:r>
              <a:rPr lang="zh-CN" altLang="en-US" b="1" dirty="0" smtClean="0">
                <a:solidFill>
                  <a:srgbClr val="000000"/>
                </a:solidFill>
                <a:latin typeface="+mn-ea"/>
                <a:ea typeface="+mn-ea"/>
              </a:rPr>
              <a:t>，将该表扫描件和论文</a:t>
            </a:r>
            <a:r>
              <a:rPr lang="zh-CN" altLang="en-US" b="1" dirty="0">
                <a:solidFill>
                  <a:srgbClr val="000000"/>
                </a:solidFill>
                <a:latin typeface="+mn-ea"/>
                <a:ea typeface="+mn-ea"/>
              </a:rPr>
              <a:t>的</a:t>
            </a:r>
            <a:r>
              <a:rPr lang="zh-CN" altLang="en-US" b="1" dirty="0" smtClean="0">
                <a:solidFill>
                  <a:srgbClr val="000000"/>
                </a:solidFill>
                <a:latin typeface="+mn-ea"/>
                <a:ea typeface="+mn-ea"/>
              </a:rPr>
              <a:t>电子版（</a:t>
            </a:r>
            <a:r>
              <a:rPr lang="en-US" altLang="zh-CN" b="1" dirty="0">
                <a:solidFill>
                  <a:srgbClr val="000000"/>
                </a:solidFill>
                <a:latin typeface="+mn-ea"/>
                <a:ea typeface="+mn-ea"/>
              </a:rPr>
              <a:t>pdf</a:t>
            </a:r>
            <a:r>
              <a:rPr lang="zh-CN" altLang="en-US" b="1" dirty="0">
                <a:solidFill>
                  <a:srgbClr val="000000"/>
                </a:solidFill>
                <a:latin typeface="+mn-ea"/>
                <a:ea typeface="+mn-ea"/>
              </a:rPr>
              <a:t>格式）发至邮箱</a:t>
            </a:r>
            <a:r>
              <a:rPr lang="en-US" altLang="zh-CN" b="1" dirty="0">
                <a:solidFill>
                  <a:srgbClr val="000000"/>
                </a:solidFill>
                <a:latin typeface="+mn-ea"/>
                <a:ea typeface="+mn-ea"/>
              </a:rPr>
              <a:t>zhzhang@mail.iggcas.ac.cn</a:t>
            </a:r>
            <a:r>
              <a:rPr lang="zh-CN" altLang="en-US" b="1" dirty="0">
                <a:solidFill>
                  <a:srgbClr val="000000"/>
                </a:solidFill>
                <a:latin typeface="+mn-ea"/>
                <a:ea typeface="+mn-ea"/>
              </a:rPr>
              <a:t>，邮件标题</a:t>
            </a:r>
            <a:r>
              <a:rPr lang="zh-CN" altLang="en-US" b="1" dirty="0" smtClean="0">
                <a:solidFill>
                  <a:srgbClr val="000000"/>
                </a:solidFill>
                <a:latin typeface="+mn-ea"/>
                <a:ea typeface="+mn-ea"/>
              </a:rPr>
              <a:t>写“</a:t>
            </a:r>
            <a:r>
              <a:rPr lang="zh-CN" altLang="en-US" b="1" dirty="0">
                <a:solidFill>
                  <a:srgbClr val="000000"/>
                </a:solidFill>
                <a:latin typeface="+mn-ea"/>
                <a:ea typeface="+mn-ea"/>
              </a:rPr>
              <a:t>申请查重</a:t>
            </a:r>
            <a:r>
              <a:rPr lang="en-US" altLang="zh-CN" b="1" dirty="0">
                <a:solidFill>
                  <a:srgbClr val="000000"/>
                </a:solidFill>
                <a:latin typeface="+mn-ea"/>
                <a:ea typeface="+mn-ea"/>
              </a:rPr>
              <a:t>—</a:t>
            </a:r>
            <a:r>
              <a:rPr lang="zh-CN" altLang="en-US" b="1" dirty="0">
                <a:solidFill>
                  <a:srgbClr val="000000"/>
                </a:solidFill>
                <a:latin typeface="+mn-ea"/>
                <a:ea typeface="+mn-ea"/>
              </a:rPr>
              <a:t>学生姓名</a:t>
            </a:r>
            <a:r>
              <a:rPr lang="en-US" altLang="zh-CN" b="1" dirty="0">
                <a:solidFill>
                  <a:srgbClr val="000000"/>
                </a:solidFill>
                <a:latin typeface="+mn-ea"/>
                <a:ea typeface="+mn-ea"/>
              </a:rPr>
              <a:t>_</a:t>
            </a:r>
            <a:r>
              <a:rPr lang="zh-CN" altLang="en-US" b="1" dirty="0">
                <a:solidFill>
                  <a:srgbClr val="000000"/>
                </a:solidFill>
                <a:latin typeface="+mn-ea"/>
                <a:ea typeface="+mn-ea"/>
              </a:rPr>
              <a:t>学号</a:t>
            </a:r>
            <a:r>
              <a:rPr lang="en-US" altLang="zh-CN" b="1" dirty="0">
                <a:solidFill>
                  <a:srgbClr val="000000"/>
                </a:solidFill>
                <a:latin typeface="+mn-ea"/>
                <a:ea typeface="+mn-ea"/>
              </a:rPr>
              <a:t>_</a:t>
            </a:r>
            <a:r>
              <a:rPr lang="zh-CN" altLang="en-US" b="1" dirty="0">
                <a:solidFill>
                  <a:srgbClr val="000000"/>
                </a:solidFill>
                <a:latin typeface="+mn-ea"/>
                <a:ea typeface="+mn-ea"/>
              </a:rPr>
              <a:t>论文标题</a:t>
            </a:r>
            <a:r>
              <a:rPr lang="zh-CN" altLang="en-US" b="1" dirty="0" smtClean="0">
                <a:solidFill>
                  <a:srgbClr val="000000"/>
                </a:solidFill>
                <a:latin typeface="+mn-ea"/>
                <a:ea typeface="+mn-ea"/>
              </a:rPr>
              <a:t>”。</a:t>
            </a:r>
            <a:endParaRPr lang="en-US" altLang="zh-CN" b="1" dirty="0">
              <a:solidFill>
                <a:srgbClr val="000000"/>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3</a:t>
            </a:r>
            <a:r>
              <a:rPr lang="zh-CN" altLang="en-US" b="1" dirty="0">
                <a:solidFill>
                  <a:schemeClr val="accent4"/>
                </a:solidFill>
                <a:latin typeface="+mn-ea"/>
                <a:ea typeface="+mn-ea"/>
              </a:rPr>
              <a:t>）查重结果</a:t>
            </a:r>
            <a:r>
              <a:rPr lang="zh-CN" altLang="en-US" b="1" dirty="0" smtClean="0">
                <a:solidFill>
                  <a:schemeClr val="accent4"/>
                </a:solidFill>
                <a:latin typeface="+mn-ea"/>
                <a:ea typeface="+mn-ea"/>
              </a:rPr>
              <a:t>处理</a:t>
            </a:r>
            <a:endParaRPr lang="en-US" altLang="zh-CN" b="1" dirty="0" smtClean="0">
              <a:solidFill>
                <a:schemeClr val="accent4"/>
              </a:solidFill>
              <a:latin typeface="+mn-ea"/>
              <a:ea typeface="+mn-ea"/>
            </a:endParaRPr>
          </a:p>
          <a:p>
            <a:pPr marL="280988" indent="434975" algn="just">
              <a:lnSpc>
                <a:spcPts val="3000"/>
              </a:lnSpc>
              <a:spcBef>
                <a:spcPts val="600"/>
              </a:spcBef>
            </a:pPr>
            <a:r>
              <a:rPr lang="zh-CN" altLang="en-US" b="1" dirty="0" smtClean="0">
                <a:solidFill>
                  <a:schemeClr val="accent4"/>
                </a:solidFill>
                <a:latin typeface="+mn-ea"/>
                <a:ea typeface="+mn-ea"/>
              </a:rPr>
              <a:t>教育</a:t>
            </a:r>
            <a:r>
              <a:rPr lang="zh-CN" altLang="en-US" b="1" dirty="0">
                <a:solidFill>
                  <a:schemeClr val="accent4"/>
                </a:solidFill>
                <a:latin typeface="+mn-ea"/>
                <a:ea typeface="+mn-ea"/>
              </a:rPr>
              <a:t>处对学位论文查重并将检测报告（全文对照报告单）反馈给</a:t>
            </a:r>
            <a:r>
              <a:rPr lang="zh-CN" altLang="en-US" dirty="0">
                <a:solidFill>
                  <a:schemeClr val="accent4"/>
                </a:solidFill>
                <a:latin typeface="+mn-ea"/>
                <a:ea typeface="+mn-ea"/>
              </a:rPr>
              <a:t>导师，由导师决定学位论文是否可以直接送审评阅。除去重复本人已发表文献，</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重复率高于</a:t>
            </a:r>
            <a:r>
              <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的学位论文需修改后再次查重</a:t>
            </a:r>
            <a:r>
              <a:rPr lang="zh-CN" altLang="en-US" b="1" dirty="0">
                <a:latin typeface="+mn-ea"/>
                <a:ea typeface="+mn-ea"/>
              </a:rPr>
              <a:t>。</a:t>
            </a:r>
            <a:endParaRPr lang="zh-CN" altLang="en-US" b="1" dirty="0">
              <a:solidFill>
                <a:srgbClr val="FF0000"/>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32217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196" y="1815766"/>
            <a:ext cx="8496944" cy="5016758"/>
          </a:xfrm>
          <a:prstGeom prst="rect">
            <a:avLst/>
          </a:prstGeom>
        </p:spPr>
        <p:txBody>
          <a:bodyPr wrap="square">
            <a:spAutoFit/>
          </a:bodyPr>
          <a:lstStyle/>
          <a:p>
            <a:pPr indent="623888">
              <a:lnSpc>
                <a:spcPts val="3000"/>
              </a:lnSpc>
            </a:pPr>
            <a:r>
              <a:rPr lang="zh-CN" altLang="en-US" b="1" u="sng" dirty="0">
                <a:solidFill>
                  <a:srgbClr val="FF0000"/>
                </a:solidFill>
                <a:effectLst>
                  <a:outerShdw blurRad="38100" dist="38100" dir="2700000" algn="tl">
                    <a:srgbClr val="C0C0C0"/>
                  </a:outerShdw>
                </a:effectLst>
                <a:latin typeface="宋体"/>
                <a:ea typeface="宋体"/>
              </a:rPr>
              <a:t>教育部、北京市教委</a:t>
            </a:r>
            <a:r>
              <a:rPr lang="zh-CN" altLang="en-US" dirty="0">
                <a:solidFill>
                  <a:srgbClr val="000000"/>
                </a:solidFill>
                <a:effectLst>
                  <a:outerShdw blurRad="38100" dist="38100" dir="2700000" algn="tl">
                    <a:srgbClr val="C0C0C0"/>
                  </a:outerShdw>
                </a:effectLst>
                <a:latin typeface="宋体"/>
                <a:ea typeface="宋体"/>
              </a:rPr>
              <a:t>每年均对已毕业学生进行博士、硕士学位论文</a:t>
            </a:r>
            <a:r>
              <a:rPr lang="zh-CN" altLang="en-US" b="1" dirty="0">
                <a:solidFill>
                  <a:srgbClr val="000000"/>
                </a:solidFill>
                <a:effectLst>
                  <a:outerShdw blurRad="38100" dist="38100" dir="2700000" algn="tl">
                    <a:srgbClr val="C0C0C0"/>
                  </a:outerShdw>
                </a:effectLst>
                <a:latin typeface="宋体"/>
                <a:ea typeface="宋体"/>
              </a:rPr>
              <a:t>质量抽检，</a:t>
            </a:r>
            <a:r>
              <a:rPr lang="zh-CN" altLang="en-US" dirty="0">
                <a:solidFill>
                  <a:srgbClr val="000000"/>
                </a:solidFill>
                <a:effectLst>
                  <a:outerShdw blurRad="38100" dist="38100" dir="2700000" algn="tl">
                    <a:srgbClr val="C0C0C0"/>
                  </a:outerShdw>
                </a:effectLst>
                <a:latin typeface="宋体"/>
                <a:ea typeface="宋体"/>
              </a:rPr>
              <a:t>对抽检结果为“存在问题学位论文”，经研究所、国科大各级学位评定委员会复审，认定为确属“存在问题学位论文”的，国科大将以适当方式通报校部、培养单位、学位论文作者及其导师，并根据问题的性质和严重程度，做出如下处理决议：</a:t>
            </a:r>
            <a:endParaRPr lang="en-US" altLang="zh-CN"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对学生：</a:t>
            </a:r>
            <a:r>
              <a:rPr lang="zh-CN" altLang="en-US" sz="1600" b="1" dirty="0">
                <a:solidFill>
                  <a:srgbClr val="FF0000"/>
                </a:solidFill>
                <a:effectLst>
                  <a:outerShdw blurRad="38100" dist="38100" dir="2700000" algn="tl">
                    <a:srgbClr val="000000">
                      <a:alpha val="43137"/>
                    </a:srgbClr>
                  </a:outerShdw>
                </a:effectLst>
                <a:latin typeface="宋体"/>
                <a:ea typeface="宋体"/>
              </a:rPr>
              <a:t>（</a:t>
            </a:r>
            <a:r>
              <a:rPr lang="en-US" altLang="zh-CN" sz="1600" b="1" dirty="0">
                <a:solidFill>
                  <a:srgbClr val="FF0000"/>
                </a:solidFill>
                <a:effectLst>
                  <a:outerShdw blurRad="38100" dist="38100" dir="2700000" algn="tl">
                    <a:srgbClr val="000000">
                      <a:alpha val="43137"/>
                    </a:srgbClr>
                  </a:outerShdw>
                </a:effectLst>
                <a:latin typeface="宋体"/>
                <a:ea typeface="宋体"/>
              </a:rPr>
              <a:t>1</a:t>
            </a:r>
            <a:r>
              <a:rPr lang="zh-CN" altLang="en-US" sz="1600" b="1" dirty="0">
                <a:solidFill>
                  <a:srgbClr val="FF0000"/>
                </a:solidFill>
                <a:effectLst>
                  <a:outerShdw blurRad="38100" dist="38100" dir="2700000" algn="tl">
                    <a:srgbClr val="000000">
                      <a:alpha val="43137"/>
                    </a:srgbClr>
                  </a:outerShdw>
                </a:effectLst>
                <a:latin typeface="宋体"/>
                <a:ea typeface="宋体"/>
              </a:rPr>
              <a:t>）撤销学位：存在舞弊作伪、抄袭剽窃；（</a:t>
            </a:r>
            <a:r>
              <a:rPr lang="en-US" altLang="zh-CN" sz="1600" b="1" dirty="0">
                <a:solidFill>
                  <a:srgbClr val="FF0000"/>
                </a:solidFill>
                <a:effectLst>
                  <a:outerShdw blurRad="38100" dist="38100" dir="2700000" algn="tl">
                    <a:srgbClr val="000000">
                      <a:alpha val="43137"/>
                    </a:srgbClr>
                  </a:outerShdw>
                </a:effectLst>
                <a:latin typeface="宋体"/>
                <a:ea typeface="宋体"/>
              </a:rPr>
              <a:t>2</a:t>
            </a:r>
            <a:r>
              <a:rPr lang="zh-CN" altLang="en-US" sz="1600" b="1" dirty="0">
                <a:solidFill>
                  <a:srgbClr val="FF0000"/>
                </a:solidFill>
                <a:effectLst>
                  <a:outerShdw blurRad="38100" dist="38100" dir="2700000" algn="tl">
                    <a:srgbClr val="000000">
                      <a:alpha val="43137"/>
                    </a:srgbClr>
                  </a:outerShdw>
                </a:effectLst>
                <a:latin typeface="宋体"/>
                <a:ea typeface="宋体"/>
              </a:rPr>
              <a:t>）限期整改：</a:t>
            </a:r>
            <a:r>
              <a:rPr lang="zh-CN" altLang="en-US" sz="1600" b="1" dirty="0">
                <a:solidFill>
                  <a:srgbClr val="000000"/>
                </a:solidFill>
                <a:latin typeface="宋体"/>
                <a:ea typeface="宋体"/>
              </a:rPr>
              <a:t>若不属于“撤销学位”范畴的，暂时收回学位证书，作者须在一定时间内根据评阅专家意见，重新完善学位论文。该培养单位对完善后的学位论文重新组织匿名评阅，重新答辩，通过则保留学位，发还学位证书；否则撤销其学位。</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对导师：暂停连续</a:t>
            </a:r>
            <a:r>
              <a:rPr lang="en-US" altLang="zh-CN" sz="1600" b="1" dirty="0">
                <a:solidFill>
                  <a:srgbClr val="FF0000"/>
                </a:solidFill>
                <a:latin typeface="黑体" panose="02010609060101010101" pitchFamily="49" charset="-122"/>
                <a:ea typeface="黑体" panose="02010609060101010101" pitchFamily="49" charset="-122"/>
              </a:rPr>
              <a:t>3</a:t>
            </a:r>
            <a:r>
              <a:rPr lang="zh-CN" altLang="en-US" sz="1600" b="1" dirty="0">
                <a:solidFill>
                  <a:srgbClr val="FF0000"/>
                </a:solidFill>
                <a:latin typeface="黑体" panose="02010609060101010101" pitchFamily="49" charset="-122"/>
                <a:ea typeface="黑体" panose="02010609060101010101" pitchFamily="49" charset="-122"/>
              </a:rPr>
              <a:t>年研究生招生资格，</a:t>
            </a:r>
            <a:r>
              <a:rPr lang="zh-CN" altLang="en-US" sz="1600" b="1" dirty="0">
                <a:solidFill>
                  <a:srgbClr val="000000"/>
                </a:solidFill>
                <a:latin typeface="宋体"/>
                <a:ea typeface="宋体"/>
              </a:rPr>
              <a:t>在此期间，各级学位评定委员会需逐一审核该导师所指导的博士、硕士研究生的学位论文。</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对培养单位：</a:t>
            </a:r>
            <a:r>
              <a:rPr lang="zh-CN" altLang="en-US" sz="1600" b="1" dirty="0">
                <a:latin typeface="宋体"/>
                <a:ea typeface="宋体"/>
              </a:rPr>
              <a:t>（</a:t>
            </a:r>
            <a:r>
              <a:rPr lang="en-US" altLang="zh-CN" sz="1600" b="1" dirty="0">
                <a:latin typeface="宋体"/>
                <a:ea typeface="宋体"/>
              </a:rPr>
              <a:t>1</a:t>
            </a:r>
            <a:r>
              <a:rPr lang="zh-CN" altLang="en-US" sz="1600" b="1" dirty="0">
                <a:latin typeface="宋体"/>
                <a:ea typeface="宋体"/>
              </a:rPr>
              <a:t>）从下一招生年度开始，核减其招生指标</a:t>
            </a:r>
            <a:r>
              <a:rPr lang="en-US" altLang="zh-CN" sz="1600" b="1" dirty="0">
                <a:latin typeface="宋体"/>
                <a:ea typeface="宋体"/>
              </a:rPr>
              <a:t>1-3</a:t>
            </a:r>
            <a:r>
              <a:rPr lang="zh-CN" altLang="en-US" sz="1600" b="1" dirty="0">
                <a:latin typeface="宋体"/>
                <a:ea typeface="宋体"/>
              </a:rPr>
              <a:t>名。若下一年度仍出现“存在问题学位论文”，则翻倍核减。以此类推。</a:t>
            </a:r>
            <a:r>
              <a:rPr lang="zh-CN" altLang="en-US" sz="1600" b="1" dirty="0">
                <a:solidFill>
                  <a:srgbClr val="FF0000"/>
                </a:solidFill>
                <a:latin typeface="黑体" panose="02010609060101010101" pitchFamily="49" charset="-122"/>
                <a:ea typeface="黑体" panose="02010609060101010101" pitchFamily="49" charset="-122"/>
              </a:rPr>
              <a:t>（</a:t>
            </a:r>
            <a:r>
              <a:rPr lang="en-US" altLang="zh-CN" sz="1600" b="1" dirty="0">
                <a:solidFill>
                  <a:srgbClr val="FF0000"/>
                </a:solidFill>
                <a:latin typeface="黑体" panose="02010609060101010101" pitchFamily="49" charset="-122"/>
                <a:ea typeface="黑体" panose="02010609060101010101" pitchFamily="49" charset="-122"/>
              </a:rPr>
              <a:t>2</a:t>
            </a:r>
            <a:r>
              <a:rPr lang="zh-CN" altLang="en-US" sz="1600" b="1" dirty="0">
                <a:solidFill>
                  <a:srgbClr val="FF0000"/>
                </a:solidFill>
                <a:latin typeface="黑体" panose="02010609060101010101" pitchFamily="49" charset="-122"/>
                <a:ea typeface="黑体" panose="02010609060101010101" pitchFamily="49" charset="-122"/>
              </a:rPr>
              <a:t>）相应的学科培养点需在两年内限期整改，整改期间，所在培养单位暂缓学科培养点增列</a:t>
            </a:r>
            <a:r>
              <a:rPr lang="zh-CN" altLang="en-US" sz="1600" b="1" dirty="0">
                <a:solidFill>
                  <a:srgbClr val="FF0000"/>
                </a:solidFill>
                <a:latin typeface="宋体"/>
                <a:ea typeface="宋体"/>
              </a:rPr>
              <a:t>。</a:t>
            </a:r>
            <a:r>
              <a:rPr lang="zh-CN" altLang="en-US" sz="1600" b="1" dirty="0">
                <a:latin typeface="宋体"/>
                <a:ea typeface="宋体"/>
              </a:rPr>
              <a:t>（</a:t>
            </a:r>
            <a:r>
              <a:rPr lang="en-US" altLang="zh-CN" sz="1600" b="1" dirty="0">
                <a:latin typeface="宋体"/>
                <a:ea typeface="宋体"/>
              </a:rPr>
              <a:t>3</a:t>
            </a:r>
            <a:r>
              <a:rPr lang="zh-CN" altLang="en-US" sz="1600" b="1" dirty="0">
                <a:latin typeface="宋体"/>
                <a:ea typeface="宋体"/>
              </a:rPr>
              <a:t>）各级学位评定委员会重点审查该学科培养点学位论文，增加对该培养单位学位论文的抽检比例。若连续三年出现“存在问题学位论文”，视为不能保证学位授予质量，撤销该学科培养点</a:t>
            </a:r>
            <a:r>
              <a:rPr lang="zh-CN" altLang="en-US" sz="1600" b="1" dirty="0" smtClean="0">
                <a:latin typeface="宋体"/>
                <a:ea typeface="宋体"/>
              </a:rPr>
              <a:t>。</a:t>
            </a:r>
            <a:endParaRPr lang="en-US" altLang="zh-CN" sz="1600" b="1" dirty="0" smtClean="0">
              <a:latin typeface="宋体"/>
              <a:ea typeface="宋体"/>
            </a:endParaRPr>
          </a:p>
        </p:txBody>
      </p:sp>
      <p:sp>
        <p:nvSpPr>
          <p:cNvPr id="3" name="文本框 2"/>
          <p:cNvSpPr txBox="1"/>
          <p:nvPr/>
        </p:nvSpPr>
        <p:spPr>
          <a:xfrm>
            <a:off x="323528" y="1267075"/>
            <a:ext cx="6991016" cy="461665"/>
          </a:xfrm>
          <a:prstGeom prst="rect">
            <a:avLst/>
          </a:prstGeom>
          <a:noFill/>
        </p:spPr>
        <p:txBody>
          <a:bodyPr wrap="none" rtlCol="0">
            <a:spAutoFit/>
          </a:bodyPr>
          <a:lstStyle/>
          <a:p>
            <a:r>
              <a:rPr lang="zh-CN" altLang="en-US"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提醒：国家</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论文质量抽检及“存在问题论文”处理</a:t>
            </a:r>
          </a:p>
        </p:txBody>
      </p:sp>
      <p:sp>
        <p:nvSpPr>
          <p:cNvPr id="5" name="TextBox 7"/>
          <p:cNvSpPr txBox="1"/>
          <p:nvPr/>
        </p:nvSpPr>
        <p:spPr>
          <a:xfrm>
            <a:off x="603236" y="260648"/>
            <a:ext cx="7776864"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重视论文质量，规避论文抽检</a:t>
            </a: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a:t>
            </a:r>
            <a:endParaRPr lang="en-US" altLang="zh-CN"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defRPr/>
            </a:pPr>
            <a:r>
              <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附件</a:t>
            </a:r>
            <a:r>
              <a:rPr lang="en-US" altLang="zh-CN"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zh-CN" altLang="en-US"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学位论文抽检及被举报情况通报</a:t>
            </a:r>
            <a:endPar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6947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332656"/>
            <a:ext cx="8064896" cy="830997"/>
          </a:xfrm>
          <a:prstGeom prst="rect">
            <a:avLst/>
          </a:prstGeom>
        </p:spPr>
        <p:txBody>
          <a:bodyPr wrap="square">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关于存在问题博士学位论文的处理意见</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r>
              <a:rPr lang="en-US" altLang="zh-CN" sz="2400" b="1" dirty="0" smtClean="0"/>
              <a:t>           ——</a:t>
            </a:r>
            <a:r>
              <a:rPr lang="zh-CN" altLang="en-US" sz="2400" b="1" dirty="0" smtClean="0"/>
              <a:t>国科大第五</a:t>
            </a:r>
            <a:r>
              <a:rPr lang="zh-CN" altLang="en-US" sz="2400" b="1" dirty="0"/>
              <a:t>届学位评定委员会第五次会议</a:t>
            </a:r>
            <a:r>
              <a:rPr lang="zh-CN" altLang="en-US" sz="2400" b="1" dirty="0" smtClean="0"/>
              <a:t>纪要</a:t>
            </a:r>
            <a:endParaRPr lang="zh-CN" altLang="en-US" sz="2400" b="1"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68760"/>
            <a:ext cx="7370064" cy="4946904"/>
          </a:xfrm>
          <a:prstGeom prst="rect">
            <a:avLst/>
          </a:prstGeom>
        </p:spPr>
      </p:pic>
    </p:spTree>
    <p:extLst>
      <p:ext uri="{BB962C8B-B14F-4D97-AF65-F5344CB8AC3E}">
        <p14:creationId xmlns:p14="http://schemas.microsoft.com/office/powerpoint/2010/main" val="21433872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流畅">
  <a:themeElements>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流畅">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4_流畅">
      <a:majorFont>
        <a:latin typeface=""/>
        <a:ea typeface=""/>
        <a:cs typeface=""/>
      </a:majorFont>
      <a:minorFont>
        <a:latin typeface=""/>
        <a:ea typeface=""/>
        <a:cs typeface=""/>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1017</TotalTime>
  <Words>5232</Words>
  <Application>Microsoft Office PowerPoint</Application>
  <PresentationFormat>全屏显示(4:3)</PresentationFormat>
  <Paragraphs>349</Paragraphs>
  <Slides>33</Slides>
  <Notes>22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33</vt:i4>
      </vt:variant>
    </vt:vector>
  </HeadingPairs>
  <TitlesOfParts>
    <vt:vector size="49" baseType="lpstr">
      <vt:lpstr>方正粗黑宋简体</vt:lpstr>
      <vt:lpstr>黑体</vt:lpstr>
      <vt:lpstr>华文仿宋</vt:lpstr>
      <vt:lpstr>华文琥珀</vt:lpstr>
      <vt:lpstr>华文楷体</vt:lpstr>
      <vt:lpstr>隶书</vt:lpstr>
      <vt:lpstr>宋体</vt:lpstr>
      <vt:lpstr>微软雅黑</vt:lpstr>
      <vt:lpstr>Arial</vt:lpstr>
      <vt:lpstr>Calibri</vt:lpstr>
      <vt:lpstr>Century Schoolbook</vt:lpstr>
      <vt:lpstr>Symbol</vt:lpstr>
      <vt:lpstr>Wingdings</vt:lpstr>
      <vt:lpstr>Wingdings 2</vt:lpstr>
      <vt:lpstr>3_流畅</vt:lpstr>
      <vt:lpstr>4_流畅</vt:lpstr>
      <vt:lpstr>PowerPoint 演示文稿</vt:lpstr>
      <vt:lpstr>PowerPoint 演示文稿</vt:lpstr>
      <vt:lpstr>一、时间安排 </vt:lpstr>
      <vt:lpstr>二、申请范围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四、答辩秘书筹备答辩会</vt:lpstr>
      <vt:lpstr>PowerPoint 演示文稿</vt:lpstr>
      <vt:lpstr>PowerPoint 演示文稿</vt:lpstr>
      <vt:lpstr>五、论文答辩后报送材料</vt:lpstr>
      <vt:lpstr>PowerPoint 演示文稿</vt:lpstr>
      <vt:lpstr>2. 学位管理系统：填报信息、完成学位申报</vt:lpstr>
      <vt:lpstr>PowerPoint 演示文稿</vt:lpstr>
      <vt:lpstr>PowerPoint 演示文稿</vt:lpstr>
      <vt:lpstr>六、其他事宜</vt:lpstr>
      <vt:lpstr>PowerPoint 演示文稿</vt:lpstr>
      <vt:lpstr>PowerPoint 演示文稿</vt:lpstr>
      <vt:lpstr>PowerPoint 演示文稿</vt:lpstr>
      <vt:lpstr>预祝同学们顺利通过学位论文 答辩，圆满毕业！</vt:lpstr>
    </vt:vector>
  </TitlesOfParts>
  <Company>physics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张翼</dc:creator>
  <cp:lastModifiedBy>NTKO</cp:lastModifiedBy>
  <cp:revision>742</cp:revision>
  <dcterms:created xsi:type="dcterms:W3CDTF">2008-03-26T05:15:12Z</dcterms:created>
  <dcterms:modified xsi:type="dcterms:W3CDTF">2022-06-20T23:52:13Z</dcterms:modified>
</cp:coreProperties>
</file>